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92"/>
  </p:notesMasterIdLst>
  <p:handoutMasterIdLst>
    <p:handoutMasterId r:id="rId93"/>
  </p:handoutMasterIdLst>
  <p:sldIdLst>
    <p:sldId id="256" r:id="rId2"/>
    <p:sldId id="1318" r:id="rId3"/>
    <p:sldId id="1316" r:id="rId4"/>
    <p:sldId id="1341" r:id="rId5"/>
    <p:sldId id="1312" r:id="rId6"/>
    <p:sldId id="1317" r:id="rId7"/>
    <p:sldId id="1342" r:id="rId8"/>
    <p:sldId id="1343" r:id="rId9"/>
    <p:sldId id="1349" r:id="rId10"/>
    <p:sldId id="1350" r:id="rId11"/>
    <p:sldId id="1322" r:id="rId12"/>
    <p:sldId id="1348" r:id="rId13"/>
    <p:sldId id="1344" r:id="rId14"/>
    <p:sldId id="1351" r:id="rId15"/>
    <p:sldId id="1954" r:id="rId16"/>
    <p:sldId id="1955" r:id="rId17"/>
    <p:sldId id="1496" r:id="rId18"/>
    <p:sldId id="1557" r:id="rId19"/>
    <p:sldId id="1653" r:id="rId20"/>
    <p:sldId id="1862" r:id="rId21"/>
    <p:sldId id="1928" r:id="rId22"/>
    <p:sldId id="1780" r:id="rId23"/>
    <p:sldId id="1886" r:id="rId24"/>
    <p:sldId id="1930" r:id="rId25"/>
    <p:sldId id="1890" r:id="rId26"/>
    <p:sldId id="1951" r:id="rId27"/>
    <p:sldId id="1932" r:id="rId28"/>
    <p:sldId id="1933" r:id="rId29"/>
    <p:sldId id="1934" r:id="rId30"/>
    <p:sldId id="1935" r:id="rId31"/>
    <p:sldId id="1937" r:id="rId32"/>
    <p:sldId id="1938" r:id="rId33"/>
    <p:sldId id="1939" r:id="rId34"/>
    <p:sldId id="1944" r:id="rId35"/>
    <p:sldId id="1945" r:id="rId36"/>
    <p:sldId id="1947" r:id="rId37"/>
    <p:sldId id="1913" r:id="rId38"/>
    <p:sldId id="1956" r:id="rId39"/>
    <p:sldId id="1736" r:id="rId40"/>
    <p:sldId id="1884" r:id="rId41"/>
    <p:sldId id="1737" r:id="rId42"/>
    <p:sldId id="1778" r:id="rId43"/>
    <p:sldId id="1888" r:id="rId44"/>
    <p:sldId id="1889" r:id="rId45"/>
    <p:sldId id="1893" r:id="rId46"/>
    <p:sldId id="1864" r:id="rId47"/>
    <p:sldId id="1892" r:id="rId48"/>
    <p:sldId id="1915" r:id="rId49"/>
    <p:sldId id="1894" r:id="rId50"/>
    <p:sldId id="1895" r:id="rId51"/>
    <p:sldId id="1897" r:id="rId52"/>
    <p:sldId id="1898" r:id="rId53"/>
    <p:sldId id="1900" r:id="rId54"/>
    <p:sldId id="1901" r:id="rId55"/>
    <p:sldId id="1902" r:id="rId56"/>
    <p:sldId id="1903" r:id="rId57"/>
    <p:sldId id="1904" r:id="rId58"/>
    <p:sldId id="1777" r:id="rId59"/>
    <p:sldId id="1866" r:id="rId60"/>
    <p:sldId id="1907" r:id="rId61"/>
    <p:sldId id="1908" r:id="rId62"/>
    <p:sldId id="1869" r:id="rId63"/>
    <p:sldId id="1912" r:id="rId64"/>
    <p:sldId id="1868" r:id="rId65"/>
    <p:sldId id="1870" r:id="rId66"/>
    <p:sldId id="1914" r:id="rId67"/>
    <p:sldId id="1739" r:id="rId68"/>
    <p:sldId id="1790" r:id="rId69"/>
    <p:sldId id="1741" r:id="rId70"/>
    <p:sldId id="1742" r:id="rId71"/>
    <p:sldId id="1743" r:id="rId72"/>
    <p:sldId id="1745" r:id="rId73"/>
    <p:sldId id="1746" r:id="rId74"/>
    <p:sldId id="1747" r:id="rId75"/>
    <p:sldId id="1748" r:id="rId76"/>
    <p:sldId id="1749" r:id="rId77"/>
    <p:sldId id="1750" r:id="rId78"/>
    <p:sldId id="1751" r:id="rId79"/>
    <p:sldId id="1871" r:id="rId80"/>
    <p:sldId id="1752" r:id="rId81"/>
    <p:sldId id="1922" r:id="rId82"/>
    <p:sldId id="1921" r:id="rId83"/>
    <p:sldId id="1923" r:id="rId84"/>
    <p:sldId id="1755" r:id="rId85"/>
    <p:sldId id="1756" r:id="rId86"/>
    <p:sldId id="1873" r:id="rId87"/>
    <p:sldId id="1803" r:id="rId88"/>
    <p:sldId id="1809" r:id="rId89"/>
    <p:sldId id="1810" r:id="rId90"/>
    <p:sldId id="1833"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66C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83" autoAdjust="0"/>
    <p:restoredTop sz="82126" autoAdjust="0"/>
  </p:normalViewPr>
  <p:slideViewPr>
    <p:cSldViewPr snapToObjects="1">
      <p:cViewPr varScale="1">
        <p:scale>
          <a:sx n="57" d="100"/>
          <a:sy n="57" d="100"/>
        </p:scale>
        <p:origin x="1016" y="168"/>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ashable.com/2012/04/19/facebook-police-gas-arrest/%233w2Hfkvkgmk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journal-news.net/page/content.detail/id/525232.html" TargetMode="External"/><Relationship Id="rId4" Type="http://schemas.openxmlformats.org/officeDocument/2006/relationships/hyperlink" Target="http://www.computerworld.com/article/2474831/data-privacy/busted--cops-arrest-teenager-after-she-posted-a-picture-of-pot-on-instagram.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forensicswiki.org/wiki/Files_changed_at_boot:Windows_XP"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priscilla.com/forensics/computerseizure.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a:t>
            </a:r>
            <a:r>
              <a:rPr lang="en-US" baseline="0" dirty="0"/>
              <a:t> words, determine the “lay of the land” of the case.  Prior to accepting the case, you need to decide if you are qualified to handle it (scope and examination expertise).</a:t>
            </a:r>
            <a:endParaRPr lang="en-US" dirty="0"/>
          </a:p>
        </p:txBody>
      </p:sp>
      <p:sp>
        <p:nvSpPr>
          <p:cNvPr id="4" name="Slide Number Placeholder 3"/>
          <p:cNvSpPr>
            <a:spLocks noGrp="1"/>
          </p:cNvSpPr>
          <p:nvPr>
            <p:ph type="sldNum" sz="quarter" idx="10"/>
          </p:nvPr>
        </p:nvSpPr>
        <p:spPr/>
        <p:txBody>
          <a:bodyPr/>
          <a:lstStyle/>
          <a:p>
            <a:fld id="{A3BF1220-5D14-4952-BCFB-AC2BE23F29E1}" type="slidenum">
              <a:rPr lang="en-US" smtClean="0"/>
              <a:pPr/>
              <a:t>23</a:t>
            </a:fld>
            <a:endParaRPr lang="en-US"/>
          </a:p>
        </p:txBody>
      </p:sp>
    </p:spTree>
    <p:extLst>
      <p:ext uri="{BB962C8B-B14F-4D97-AF65-F5344CB8AC3E}">
        <p14:creationId xmlns:p14="http://schemas.microsoft.com/office/powerpoint/2010/main" val="101563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working a criminal case, you will most likely have been hired by a government agency.  They will have their own processes and procedures to adhere to in addition</a:t>
            </a:r>
            <a:r>
              <a:rPr lang="en-US" baseline="0" dirty="0"/>
              <a:t> to the legal documents mentioned in the slide.</a:t>
            </a:r>
          </a:p>
          <a:p>
            <a:endParaRPr lang="en-US" baseline="0" dirty="0"/>
          </a:p>
          <a:p>
            <a:r>
              <a:rPr lang="en-US" baseline="0" dirty="0"/>
              <a:t>As a general rule, always assume that the case will go to trial.  That way you will have all the needed documentation and procedures in place to build a strong case.</a:t>
            </a:r>
          </a:p>
          <a:p>
            <a:endParaRPr lang="en-US" baseline="0" dirty="0"/>
          </a:p>
          <a:p>
            <a:r>
              <a:rPr lang="en-US" dirty="0"/>
              <a:t>http://</a:t>
            </a:r>
            <a:r>
              <a:rPr lang="en-US" dirty="0" err="1"/>
              <a:t>jasminpkwildon.blogspot.pt</a:t>
            </a:r>
            <a:r>
              <a:rPr lang="en-US" dirty="0"/>
              <a:t>/2010/05/search-</a:t>
            </a:r>
            <a:r>
              <a:rPr lang="en-US" dirty="0" err="1"/>
              <a:t>warrant.html</a:t>
            </a:r>
            <a:endParaRPr lang="en-US" dirty="0"/>
          </a:p>
        </p:txBody>
      </p:sp>
      <p:sp>
        <p:nvSpPr>
          <p:cNvPr id="4" name="Slide Number Placeholder 3"/>
          <p:cNvSpPr>
            <a:spLocks noGrp="1"/>
          </p:cNvSpPr>
          <p:nvPr>
            <p:ph type="sldNum" sz="quarter" idx="10"/>
          </p:nvPr>
        </p:nvSpPr>
        <p:spPr/>
        <p:txBody>
          <a:bodyPr/>
          <a:lstStyle/>
          <a:p>
            <a:fld id="{A3BF1220-5D14-4952-BCFB-AC2BE23F29E1}" type="slidenum">
              <a:rPr lang="en-US" smtClean="0"/>
              <a:pPr/>
              <a:t>24</a:t>
            </a:fld>
            <a:endParaRPr lang="en-US"/>
          </a:p>
        </p:txBody>
      </p:sp>
    </p:spTree>
    <p:extLst>
      <p:ext uri="{BB962C8B-B14F-4D97-AF65-F5344CB8AC3E}">
        <p14:creationId xmlns:p14="http://schemas.microsoft.com/office/powerpoint/2010/main" val="2645264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a:t>
            </a:r>
            <a:r>
              <a:rPr lang="en-US" dirty="0" err="1"/>
              <a:t>Deparment</a:t>
            </a:r>
            <a:r>
              <a:rPr lang="en-US" dirty="0"/>
              <a:t> of Justice, National Institute of Justice</a:t>
            </a:r>
          </a:p>
        </p:txBody>
      </p:sp>
      <p:sp>
        <p:nvSpPr>
          <p:cNvPr id="4" name="Slide Number Placeholder 3"/>
          <p:cNvSpPr>
            <a:spLocks noGrp="1"/>
          </p:cNvSpPr>
          <p:nvPr>
            <p:ph type="sldNum" sz="quarter" idx="5"/>
          </p:nvPr>
        </p:nvSpPr>
        <p:spPr/>
        <p:txBody>
          <a:bodyPr/>
          <a:lstStyle/>
          <a:p>
            <a:fld id="{3990217E-CD0F-B146-A013-B9F5B8025669}" type="slidenum">
              <a:rPr lang="en-US" smtClean="0"/>
              <a:t>25</a:t>
            </a:fld>
            <a:endParaRPr lang="en-US" dirty="0"/>
          </a:p>
        </p:txBody>
      </p:sp>
    </p:spTree>
    <p:extLst>
      <p:ext uri="{BB962C8B-B14F-4D97-AF65-F5344CB8AC3E}">
        <p14:creationId xmlns:p14="http://schemas.microsoft.com/office/powerpoint/2010/main" val="1999970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27</a:t>
            </a:fld>
            <a:endParaRPr lang="en-US" dirty="0"/>
          </a:p>
        </p:txBody>
      </p:sp>
    </p:spTree>
    <p:extLst>
      <p:ext uri="{BB962C8B-B14F-4D97-AF65-F5344CB8AC3E}">
        <p14:creationId xmlns:p14="http://schemas.microsoft.com/office/powerpoint/2010/main" val="1596321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[Casey11] Sec 8.1</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36</a:t>
            </a:fld>
            <a:endParaRPr lang="en-US" dirty="0"/>
          </a:p>
        </p:txBody>
      </p:sp>
    </p:spTree>
    <p:extLst>
      <p:ext uri="{BB962C8B-B14F-4D97-AF65-F5344CB8AC3E}">
        <p14:creationId xmlns:p14="http://schemas.microsoft.com/office/powerpoint/2010/main" val="636467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General case documentation</a:t>
            </a:r>
          </a:p>
          <a:p>
            <a:pPr lvl="1"/>
            <a:r>
              <a:rPr lang="en-US" dirty="0"/>
              <a:t>Contact information for everyone involved, all legal authorizations</a:t>
            </a:r>
          </a:p>
          <a:p>
            <a:pPr lvl="1"/>
            <a:r>
              <a:rPr lang="en-US" dirty="0"/>
              <a:t>First response documentation: notes, photographs, videos, etc.</a:t>
            </a:r>
          </a:p>
          <a:p>
            <a:pPr lvl="1"/>
            <a:endParaRPr lang="en-US" dirty="0"/>
          </a:p>
          <a:p>
            <a:r>
              <a:rPr lang="en-US" b="1" dirty="0"/>
              <a:t>Procedural documentation</a:t>
            </a:r>
          </a:p>
          <a:p>
            <a:pPr lvl="1"/>
            <a:r>
              <a:rPr lang="en-US" dirty="0"/>
              <a:t>Every task that was performed related to the investigation, list of equipment seized, steps taken and tools used, detailed data analysis</a:t>
            </a:r>
          </a:p>
          <a:p>
            <a:pPr lvl="1"/>
            <a:endParaRPr lang="en-US" dirty="0"/>
          </a:p>
          <a:p>
            <a:r>
              <a:rPr lang="en-US" b="1" dirty="0"/>
              <a:t>Process documentation</a:t>
            </a:r>
          </a:p>
          <a:p>
            <a:pPr lvl="1"/>
            <a:r>
              <a:rPr lang="en-US" dirty="0"/>
              <a:t>User manuals, installation manuals, update history logs, results of testing, README logs</a:t>
            </a:r>
          </a:p>
          <a:p>
            <a:pPr lvl="1"/>
            <a:endParaRPr lang="en-US" dirty="0"/>
          </a:p>
          <a:p>
            <a:r>
              <a:rPr lang="en-US" b="1" dirty="0"/>
              <a:t>Case timeline</a:t>
            </a:r>
          </a:p>
          <a:p>
            <a:pPr lvl="1"/>
            <a:r>
              <a:rPr lang="en-US" dirty="0"/>
              <a:t>Systematic analysis of what transpired, times and dates of related events</a:t>
            </a:r>
          </a:p>
          <a:p>
            <a:pPr lvl="1"/>
            <a:endParaRPr lang="en-US" dirty="0"/>
          </a:p>
          <a:p>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37</a:t>
            </a:fld>
            <a:endParaRPr lang="en-US" dirty="0"/>
          </a:p>
        </p:txBody>
      </p:sp>
    </p:spTree>
    <p:extLst>
      <p:ext uri="{BB962C8B-B14F-4D97-AF65-F5344CB8AC3E}">
        <p14:creationId xmlns:p14="http://schemas.microsoft.com/office/powerpoint/2010/main" val="5042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must be preserved in a way that maintains its integrity and maximizes its usefulness for decision makers</a:t>
            </a:r>
          </a:p>
          <a:p>
            <a:endParaRPr lang="en-US" dirty="0"/>
          </a:p>
          <a:p>
            <a:r>
              <a:rPr lang="en-US" dirty="0"/>
              <a:t>To be forensically should, provided digital evidence must be handled in a manner that preserves a complete and accurate representation of the original data, and its authenticity and integrity can be validated</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41</a:t>
            </a:fld>
            <a:endParaRPr lang="en-US" dirty="0"/>
          </a:p>
        </p:txBody>
      </p:sp>
    </p:spTree>
    <p:extLst>
      <p:ext uri="{BB962C8B-B14F-4D97-AF65-F5344CB8AC3E}">
        <p14:creationId xmlns:p14="http://schemas.microsoft.com/office/powerpoint/2010/main" val="3873154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eprints.qut.edu.au</a:t>
            </a:r>
            <a:r>
              <a:rPr lang="en-US" dirty="0"/>
              <a:t>/72659/1/</a:t>
            </a:r>
            <a:r>
              <a:rPr lang="en-US" dirty="0" err="1"/>
              <a:t>Sriram_Raghavan_Thesis.pdf</a:t>
            </a:r>
            <a:r>
              <a:rPr lang="en-US" dirty="0"/>
              <a:t> </a:t>
            </a:r>
          </a:p>
        </p:txBody>
      </p:sp>
      <p:sp>
        <p:nvSpPr>
          <p:cNvPr id="4" name="Slide Number Placeholder 3"/>
          <p:cNvSpPr>
            <a:spLocks noGrp="1"/>
          </p:cNvSpPr>
          <p:nvPr>
            <p:ph type="sldNum" sz="quarter" idx="10"/>
          </p:nvPr>
        </p:nvSpPr>
        <p:spPr/>
        <p:txBody>
          <a:bodyPr/>
          <a:lstStyle/>
          <a:p>
            <a:fld id="{3990217E-CD0F-B146-A013-B9F5B8025669}" type="slidenum">
              <a:rPr lang="en-US" smtClean="0"/>
              <a:t>44</a:t>
            </a:fld>
            <a:endParaRPr lang="en-US" dirty="0"/>
          </a:p>
        </p:txBody>
      </p:sp>
    </p:spTree>
    <p:extLst>
      <p:ext uri="{BB962C8B-B14F-4D97-AF65-F5344CB8AC3E}">
        <p14:creationId xmlns:p14="http://schemas.microsoft.com/office/powerpoint/2010/main" val="2765687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Usability</a:t>
            </a:r>
          </a:p>
          <a:p>
            <a:pPr lvl="1"/>
            <a:r>
              <a:rPr lang="en-US" dirty="0"/>
              <a:t>Present data at a useful layer of abstraction for investigators</a:t>
            </a:r>
          </a:p>
          <a:p>
            <a:pPr lvl="1"/>
            <a:endParaRPr lang="en-US" dirty="0"/>
          </a:p>
          <a:p>
            <a:r>
              <a:rPr lang="en-US" b="1" dirty="0"/>
              <a:t>Comprehensiveness</a:t>
            </a:r>
          </a:p>
          <a:p>
            <a:pPr lvl="1"/>
            <a:r>
              <a:rPr lang="en-US" dirty="0"/>
              <a:t>Reveal all relevant data</a:t>
            </a:r>
          </a:p>
          <a:p>
            <a:pPr lvl="1"/>
            <a:endParaRPr lang="en-US" dirty="0"/>
          </a:p>
          <a:p>
            <a:r>
              <a:rPr lang="en-US" b="1" dirty="0"/>
              <a:t>Accuracy</a:t>
            </a:r>
          </a:p>
          <a:p>
            <a:pPr lvl="1"/>
            <a:r>
              <a:rPr lang="en-US" dirty="0"/>
              <a:t>The tool output error must be as low as possible</a:t>
            </a:r>
          </a:p>
          <a:p>
            <a:pPr lvl="1"/>
            <a:endParaRPr lang="en-US" dirty="0"/>
          </a:p>
          <a:p>
            <a:r>
              <a:rPr lang="en-US" b="1" dirty="0"/>
              <a:t>Determinism</a:t>
            </a:r>
          </a:p>
          <a:p>
            <a:pPr lvl="1"/>
            <a:r>
              <a:rPr lang="en-US" dirty="0"/>
              <a:t>Produce the same output when given the same rule set and input data</a:t>
            </a:r>
          </a:p>
          <a:p>
            <a:pPr lvl="1"/>
            <a:endParaRPr lang="en-US" dirty="0"/>
          </a:p>
          <a:p>
            <a:r>
              <a:rPr lang="en-US" b="1" dirty="0"/>
              <a:t>Verifiability</a:t>
            </a:r>
          </a:p>
          <a:p>
            <a:pPr lvl="1"/>
            <a:r>
              <a:rPr lang="en-US" dirty="0"/>
              <a:t>Be able to verify the results, either manually or using independent tool set</a:t>
            </a:r>
          </a:p>
          <a:p>
            <a:pPr lvl="1"/>
            <a:endParaRPr lang="en-US" dirty="0"/>
          </a:p>
          <a:p>
            <a:r>
              <a:rPr lang="en-US" b="1" dirty="0"/>
              <a:t>Performance</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45</a:t>
            </a:fld>
            <a:endParaRPr lang="en-US" dirty="0"/>
          </a:p>
        </p:txBody>
      </p:sp>
    </p:spTree>
    <p:extLst>
      <p:ext uri="{BB962C8B-B14F-4D97-AF65-F5344CB8AC3E}">
        <p14:creationId xmlns:p14="http://schemas.microsoft.com/office/powerpoint/2010/main" val="325858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a:solidFill>
                  <a:schemeClr val="tx1"/>
                </a:solidFill>
                <a:effectLst/>
                <a:latin typeface="+mn-lt"/>
                <a:ea typeface="+mn-ea"/>
                <a:cs typeface="+mn-cs"/>
              </a:rPr>
              <a:t>1 Byte (8 bits)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A single character</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1 Kilobyte (1,000 bytes) = 10</a:t>
            </a:r>
            <a:r>
              <a:rPr lang="en-US" sz="1200" b="0" i="0" u="none" strike="noStrike" kern="1200" baseline="30000" dirty="0">
                <a:solidFill>
                  <a:schemeClr val="tx1"/>
                </a:solidFill>
                <a:effectLst/>
                <a:latin typeface="+mn-lt"/>
                <a:ea typeface="+mn-ea"/>
                <a:cs typeface="+mn-cs"/>
              </a:rPr>
              <a:t>3</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A paragraph</a:t>
            </a:r>
          </a:p>
          <a:p>
            <a:pPr rtl="0" eaLnBrk="1" fontAlgn="auto" latinLnBrk="0" hangingPunct="1"/>
            <a:r>
              <a:rPr lang="en-US" sz="1200" b="0" i="0" u="none" strike="noStrike" kern="1200" dirty="0">
                <a:solidFill>
                  <a:schemeClr val="tx1"/>
                </a:solidFill>
                <a:effectLst/>
                <a:latin typeface="+mn-lt"/>
                <a:ea typeface="+mn-ea"/>
                <a:cs typeface="+mn-cs"/>
              </a:rPr>
              <a:t>1 Megabyte (1,000</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KB) = 10</a:t>
            </a:r>
            <a:r>
              <a:rPr lang="en-US" sz="1200" b="0" i="0" u="none" strike="noStrike" kern="1200" baseline="30000" dirty="0">
                <a:solidFill>
                  <a:schemeClr val="tx1"/>
                </a:solidFill>
                <a:effectLst/>
                <a:latin typeface="+mn-lt"/>
                <a:ea typeface="+mn-ea"/>
                <a:cs typeface="+mn-cs"/>
              </a:rPr>
              <a:t>6</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A small book</a:t>
            </a:r>
          </a:p>
          <a:p>
            <a:pPr rtl="0" eaLnBrk="1" fontAlgn="auto" latinLnBrk="0" hangingPunct="1"/>
            <a:r>
              <a:rPr lang="en-US" sz="1200" b="0" i="0" u="none" strike="noStrike" kern="1200" dirty="0">
                <a:solidFill>
                  <a:schemeClr val="tx1"/>
                </a:solidFill>
                <a:effectLst/>
                <a:latin typeface="+mn-lt"/>
                <a:ea typeface="+mn-ea"/>
                <a:cs typeface="+mn-cs"/>
              </a:rPr>
              <a:t>1 Gigabyte (1,000 MB) = 10</a:t>
            </a:r>
            <a:r>
              <a:rPr lang="en-US" sz="1200" b="0" i="0" u="none" strike="noStrike" kern="1200" baseline="30000" dirty="0">
                <a:solidFill>
                  <a:schemeClr val="tx1"/>
                </a:solidFill>
                <a:effectLst/>
                <a:latin typeface="+mn-lt"/>
                <a:ea typeface="+mn-ea"/>
                <a:cs typeface="+mn-cs"/>
              </a:rPr>
              <a:t>9</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9 meters of shelved books</a:t>
            </a:r>
          </a:p>
          <a:p>
            <a:pPr rtl="0" eaLnBrk="1" fontAlgn="auto" latinLnBrk="0" hangingPunct="1"/>
            <a:r>
              <a:rPr lang="en-US" sz="1200" b="0" i="0" u="none" strike="noStrike" kern="1200" dirty="0">
                <a:solidFill>
                  <a:schemeClr val="tx1"/>
                </a:solidFill>
                <a:effectLst/>
                <a:latin typeface="+mn-lt"/>
                <a:ea typeface="+mn-ea"/>
                <a:cs typeface="+mn-cs"/>
              </a:rPr>
              <a:t>1 Terabyte (1,000 GB) = 10</a:t>
            </a:r>
            <a:r>
              <a:rPr lang="en-US" sz="1200" b="0" i="0" u="none" strike="noStrike" kern="1200" baseline="30000" dirty="0">
                <a:solidFill>
                  <a:schemeClr val="tx1"/>
                </a:solidFill>
                <a:effectLst/>
                <a:latin typeface="+mn-lt"/>
                <a:ea typeface="+mn-ea"/>
                <a:cs typeface="+mn-cs"/>
              </a:rPr>
              <a:t>12</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1,000 copies of Encyclopedia</a:t>
            </a:r>
          </a:p>
          <a:p>
            <a:pPr rtl="0" eaLnBrk="1" fontAlgn="auto" latinLnBrk="0" hangingPunct="1"/>
            <a:r>
              <a:rPr lang="en-US" sz="1200" b="0" i="0" u="none" strike="noStrike" kern="1200" dirty="0">
                <a:solidFill>
                  <a:schemeClr val="tx1"/>
                </a:solidFill>
                <a:effectLst/>
                <a:latin typeface="+mn-lt"/>
                <a:ea typeface="+mn-ea"/>
                <a:cs typeface="+mn-cs"/>
              </a:rPr>
              <a:t>1 Petabyte (1,000 TB) = 10</a:t>
            </a:r>
            <a:r>
              <a:rPr lang="en-US" sz="1200" b="0" i="0" u="none" strike="noStrike" kern="1200" baseline="30000" dirty="0">
                <a:solidFill>
                  <a:schemeClr val="tx1"/>
                </a:solidFill>
                <a:effectLst/>
                <a:latin typeface="+mn-lt"/>
                <a:ea typeface="+mn-ea"/>
                <a:cs typeface="+mn-cs"/>
              </a:rPr>
              <a:t>15</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2,000 years playing MP3 songs continuously</a:t>
            </a:r>
          </a:p>
          <a:p>
            <a:pPr rtl="0" eaLnBrk="1" fontAlgn="auto" latinLnBrk="0" hangingPunct="1"/>
            <a:r>
              <a:rPr lang="en-US" sz="1200" b="0" i="0" u="none" strike="noStrike" kern="1200" dirty="0">
                <a:solidFill>
                  <a:schemeClr val="tx1"/>
                </a:solidFill>
                <a:effectLst/>
                <a:latin typeface="+mn-lt"/>
                <a:ea typeface="+mn-ea"/>
                <a:cs typeface="+mn-cs"/>
              </a:rPr>
              <a:t>1 Exabyte (1,000 PB) = 10</a:t>
            </a:r>
            <a:r>
              <a:rPr lang="en-US" sz="1200" b="0" i="0" u="none" strike="noStrike" kern="1200" baseline="30000" dirty="0">
                <a:solidFill>
                  <a:schemeClr val="tx1"/>
                </a:solidFill>
                <a:effectLst/>
                <a:latin typeface="+mn-lt"/>
                <a:ea typeface="+mn-ea"/>
                <a:cs typeface="+mn-cs"/>
              </a:rPr>
              <a:t>18</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Streaming the entire Netflix catalog</a:t>
            </a:r>
            <a:r>
              <a:rPr lang="en-US" sz="1200" b="0" i="0" u="none" strike="noStrike" kern="1200" baseline="0" dirty="0">
                <a:solidFill>
                  <a:schemeClr val="tx1"/>
                </a:solidFill>
                <a:effectLst/>
                <a:latin typeface="+mn-lt"/>
                <a:ea typeface="+mn-ea"/>
                <a:cs typeface="+mn-cs"/>
              </a:rPr>
              <a:t> 3,177 times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1 Zettabyte (1,000 EB) = 10</a:t>
            </a:r>
            <a:r>
              <a:rPr lang="en-US" sz="1200" b="0" i="0" u="none" strike="noStrike" kern="1200" baseline="30000" dirty="0">
                <a:solidFill>
                  <a:schemeClr val="tx1"/>
                </a:solidFill>
                <a:effectLst/>
                <a:latin typeface="+mn-lt"/>
                <a:ea typeface="+mn-ea"/>
                <a:cs typeface="+mn-cs"/>
              </a:rPr>
              <a:t>21</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250 billion DVDs, 36 million years of HD video,</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57</a:t>
            </a:fld>
            <a:endParaRPr lang="en-US" dirty="0"/>
          </a:p>
        </p:txBody>
      </p:sp>
    </p:spTree>
    <p:extLst>
      <p:ext uri="{BB962C8B-B14F-4D97-AF65-F5344CB8AC3E}">
        <p14:creationId xmlns:p14="http://schemas.microsoft.com/office/powerpoint/2010/main" val="258720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3"/>
              </a:rPr>
              <a:t>http://mashable.com/2012/04/19/facebook-police-gas-arrest/#3w2Hfkvkgmkn</a:t>
            </a:r>
            <a:r>
              <a:rPr lang="en-US" sz="1200" dirty="0"/>
              <a:t>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4"/>
              </a:rPr>
              <a:t>http://www.computerworld.com/article/2474831/data-privacy/busted--cops-arrest-teenager-after-she-posted-a-picture-of-pot-on-instagram.html</a:t>
            </a:r>
            <a:r>
              <a:rPr lang="en-US" sz="1200" dirty="0"/>
              <a:t>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5"/>
              </a:rPr>
              <a:t>http://www.journal-news.net/page/content.detail/id/525232.html</a:t>
            </a:r>
            <a:r>
              <a:rPr lang="en-US" sz="1200"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16609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sfdisk</a:t>
            </a:r>
            <a:r>
              <a:rPr lang="en-US" dirty="0"/>
              <a:t> reads and writes partition tables, but is not interactive like </a:t>
            </a:r>
            <a:r>
              <a:rPr lang="en-US" dirty="0" err="1"/>
              <a:t>fdisk</a:t>
            </a:r>
            <a:r>
              <a:rPr lang="en-US" dirty="0"/>
              <a:t> or </a:t>
            </a:r>
            <a:r>
              <a:rPr lang="en-US" dirty="0" err="1"/>
              <a:t>cfdisk</a:t>
            </a:r>
            <a:r>
              <a:rPr lang="en-US" dirty="0"/>
              <a:t> (it reads input from a file or </a:t>
            </a:r>
            <a:r>
              <a:rPr lang="en-US" dirty="0" err="1"/>
              <a:t>stdin</a:t>
            </a:r>
            <a:r>
              <a:rPr lang="en-US" dirty="0"/>
              <a:t>). It's generally used for partitioning drives from scripts or for partition table backup and recovery. Since it's command driven instead of menu driven, I can see the attraction for using it in documentation like this, since you can easily document the input.</a:t>
            </a:r>
          </a:p>
        </p:txBody>
      </p:sp>
      <p:sp>
        <p:nvSpPr>
          <p:cNvPr id="4" name="Slide Number Placeholder 3"/>
          <p:cNvSpPr>
            <a:spLocks noGrp="1"/>
          </p:cNvSpPr>
          <p:nvPr>
            <p:ph type="sldNum" sz="quarter" idx="10"/>
          </p:nvPr>
        </p:nvSpPr>
        <p:spPr/>
        <p:txBody>
          <a:bodyPr/>
          <a:lstStyle/>
          <a:p>
            <a:fld id="{3990217E-CD0F-B146-A013-B9F5B8025669}" type="slidenum">
              <a:rPr lang="en-US" smtClean="0"/>
              <a:t>65</a:t>
            </a:fld>
            <a:endParaRPr lang="en-US" dirty="0"/>
          </a:p>
        </p:txBody>
      </p:sp>
    </p:spTree>
    <p:extLst>
      <p:ext uri="{BB962C8B-B14F-4D97-AF65-F5344CB8AC3E}">
        <p14:creationId xmlns:p14="http://schemas.microsoft.com/office/powerpoint/2010/main" val="1715023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http://forensicswiki.org/wiki/Files_changed_at_boot:Windows_XP</a:t>
            </a:r>
            <a:r>
              <a:rPr lang="en-US" dirty="0"/>
              <a:t> </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69</a:t>
            </a:fld>
            <a:endParaRPr lang="en-US" dirty="0"/>
          </a:p>
        </p:txBody>
      </p:sp>
    </p:spTree>
    <p:extLst>
      <p:ext uri="{BB962C8B-B14F-4D97-AF65-F5344CB8AC3E}">
        <p14:creationId xmlns:p14="http://schemas.microsoft.com/office/powerpoint/2010/main" val="53952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Next, using masking tape, tape over the power receptacle on the back of the computer. The idea here is to make it harder for someone to put the cable back and restart the computer and possibly taint the evidence. The other goal is to cover yourself. As a computer forensics investigator, you should do whatever it takes to avoid a computer being tampered with. Should any questions come up, you want to be able to state unequivocally that you followed standard operating procedures and the rules regarding chain of custody.</a:t>
            </a:r>
          </a:p>
          <a:p>
            <a:pPr lvl="1"/>
            <a:endParaRPr lang="en-US" dirty="0"/>
          </a:p>
          <a:p>
            <a:pPr lvl="1"/>
            <a:r>
              <a:rPr lang="en-US" dirty="0"/>
              <a:t>Bag the power cable in an evidence bag along with an evidence tag. The evidence tag should document the date and time, the case number, your name, the location where the cable was found, and other information depending on the policies and procedures of your investigation team.</a:t>
            </a:r>
          </a:p>
          <a:p>
            <a:pPr lvl="1"/>
            <a:endParaRPr lang="en-US" dirty="0"/>
          </a:p>
          <a:p>
            <a:pPr lvl="1"/>
            <a:r>
              <a:rPr lang="en-US" dirty="0"/>
              <a:t>If the computer is a laptop and it remains on after you pull the power cable, then it has a working battery. Find the power button and turn off the power. Then open the computer and remove the battery. Bag the laptop battery with an evidence tag. The computer should no longer be on after you do this, which is a good thing. Laptop computers can often communicate wirelessly. The computer might have been engaged in hacking into other computers, or the suspect might have still been communicating with the laptop, perhaps deleting incriminating files.</a:t>
            </a:r>
          </a:p>
          <a:p>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http://www.priscilla.com/forensics/computerseizure.html</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70</a:t>
            </a:fld>
            <a:endParaRPr lang="en-US" dirty="0"/>
          </a:p>
        </p:txBody>
      </p:sp>
    </p:spTree>
    <p:extLst>
      <p:ext uri="{BB962C8B-B14F-4D97-AF65-F5344CB8AC3E}">
        <p14:creationId xmlns:p14="http://schemas.microsoft.com/office/powerpoint/2010/main" val="4076765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a:t>
            </a:r>
            <a:r>
              <a:rPr lang="en-US" dirty="0" err="1"/>
              <a:t>www.priscilla.com</a:t>
            </a:r>
            <a:r>
              <a:rPr lang="en-US" dirty="0"/>
              <a:t>/forensics/</a:t>
            </a:r>
            <a:r>
              <a:rPr lang="en-US" dirty="0" err="1"/>
              <a:t>computerseizure.html</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74</a:t>
            </a:fld>
            <a:endParaRPr lang="en-US" dirty="0"/>
          </a:p>
        </p:txBody>
      </p:sp>
    </p:spTree>
    <p:extLst>
      <p:ext uri="{BB962C8B-B14F-4D97-AF65-F5344CB8AC3E}">
        <p14:creationId xmlns:p14="http://schemas.microsoft.com/office/powerpoint/2010/main" val="2167590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Casey11, p 246</a:t>
            </a:r>
          </a:p>
        </p:txBody>
      </p:sp>
      <p:sp>
        <p:nvSpPr>
          <p:cNvPr id="4" name="Slide Number Placeholder 3"/>
          <p:cNvSpPr>
            <a:spLocks noGrp="1"/>
          </p:cNvSpPr>
          <p:nvPr>
            <p:ph type="sldNum" sz="quarter" idx="10"/>
          </p:nvPr>
        </p:nvSpPr>
        <p:spPr/>
        <p:txBody>
          <a:bodyPr/>
          <a:lstStyle/>
          <a:p>
            <a:fld id="{3990217E-CD0F-B146-A013-B9F5B8025669}" type="slidenum">
              <a:rPr lang="en-US" smtClean="0"/>
              <a:t>77</a:t>
            </a:fld>
            <a:endParaRPr lang="en-US" dirty="0"/>
          </a:p>
        </p:txBody>
      </p:sp>
    </p:spTree>
    <p:extLst>
      <p:ext uri="{BB962C8B-B14F-4D97-AF65-F5344CB8AC3E}">
        <p14:creationId xmlns:p14="http://schemas.microsoft.com/office/powerpoint/2010/main" val="429706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news.asis.io</a:t>
            </a:r>
            <a:r>
              <a:rPr lang="en-US" dirty="0"/>
              <a:t>/sites/default/files/</a:t>
            </a:r>
            <a:r>
              <a:rPr lang="en-US" dirty="0" err="1"/>
              <a:t>Evidence_Collection_Preservation.pdf</a:t>
            </a:r>
            <a:endParaRPr lang="en-US" dirty="0"/>
          </a:p>
          <a:p>
            <a:r>
              <a:rPr lang="en-US" dirty="0"/>
              <a:t>https://</a:t>
            </a:r>
            <a:r>
              <a:rPr lang="en-US" dirty="0" err="1"/>
              <a:t>www.ietf.org</a:t>
            </a:r>
            <a:r>
              <a:rPr lang="en-US" dirty="0"/>
              <a:t>/</a:t>
            </a:r>
            <a:r>
              <a:rPr lang="en-US" dirty="0" err="1"/>
              <a:t>rfc</a:t>
            </a:r>
            <a:r>
              <a:rPr lang="en-US" dirty="0"/>
              <a:t>/rfc3227.txt</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84</a:t>
            </a:fld>
            <a:endParaRPr lang="en-US" dirty="0"/>
          </a:p>
        </p:txBody>
      </p:sp>
    </p:spTree>
    <p:extLst>
      <p:ext uri="{BB962C8B-B14F-4D97-AF65-F5344CB8AC3E}">
        <p14:creationId xmlns:p14="http://schemas.microsoft.com/office/powerpoint/2010/main" val="290291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devices have two primary types of memory:</a:t>
            </a:r>
          </a:p>
          <a:p>
            <a:pPr lvl="1"/>
            <a:r>
              <a:rPr lang="en-US" dirty="0"/>
              <a:t>Volatile: random-access memory (RAM)</a:t>
            </a:r>
          </a:p>
          <a:p>
            <a:pPr lvl="1"/>
            <a:r>
              <a:rPr lang="en-US" dirty="0"/>
              <a:t>Non-volatile: NAND flash memory</a:t>
            </a:r>
          </a:p>
          <a:p>
            <a:endParaRPr lang="en-US" dirty="0"/>
          </a:p>
          <a:p>
            <a:endParaRPr lang="en-US" dirty="0"/>
          </a:p>
          <a:p>
            <a:r>
              <a:rPr lang="en-US" sz="2400" dirty="0"/>
              <a:t>NAND flash</a:t>
            </a:r>
          </a:p>
          <a:p>
            <a:pPr marL="274320" lvl="1" indent="0">
              <a:buNone/>
            </a:pPr>
            <a:r>
              <a:rPr lang="en-US" sz="2000" dirty="0"/>
              <a:t>Critical for forensic investigation</a:t>
            </a:r>
          </a:p>
          <a:p>
            <a:endParaRPr lang="en-US" sz="2400" dirty="0"/>
          </a:p>
          <a:p>
            <a:r>
              <a:rPr lang="en-US" sz="2400" dirty="0"/>
              <a:t>MCP</a:t>
            </a:r>
          </a:p>
          <a:p>
            <a:pPr marL="274320" lvl="1" indent="0">
              <a:buNone/>
            </a:pPr>
            <a:r>
              <a:rPr lang="en-US" sz="2000" dirty="0"/>
              <a:t>RAM and NAND in a single component named multichip package</a:t>
            </a:r>
          </a:p>
          <a:p>
            <a:pPr marL="274320" lvl="1" indent="0">
              <a:buNone/>
            </a:pPr>
            <a:endParaRPr lang="en-US" sz="2000" dirty="0"/>
          </a:p>
          <a:p>
            <a:r>
              <a:rPr lang="en-US" dirty="0"/>
              <a:t>http://embedded-</a:t>
            </a:r>
            <a:r>
              <a:rPr lang="en-US" dirty="0" err="1"/>
              <a:t>computing.com</a:t>
            </a:r>
            <a:r>
              <a:rPr lang="en-US" dirty="0"/>
              <a:t>/articles/multichip-next-generation-internet-things-connectivity-automotive/</a:t>
            </a:r>
          </a:p>
          <a:p>
            <a:r>
              <a:rPr lang="en-US" dirty="0"/>
              <a:t>http://</a:t>
            </a:r>
            <a:r>
              <a:rPr lang="en-US" dirty="0" err="1"/>
              <a:t>www.techeye.net</a:t>
            </a:r>
            <a:r>
              <a:rPr lang="en-US" dirty="0"/>
              <a:t>/chips/</a:t>
            </a:r>
            <a:r>
              <a:rPr lang="en-US" dirty="0" err="1"/>
              <a:t>samsung</a:t>
            </a:r>
            <a:r>
              <a:rPr lang="en-US" dirty="0"/>
              <a:t>-mass-produces-multi-chip-package-memory</a:t>
            </a:r>
          </a:p>
          <a:p>
            <a:r>
              <a:rPr lang="en-US" dirty="0"/>
              <a:t>http://</a:t>
            </a:r>
            <a:r>
              <a:rPr lang="en-US" dirty="0" err="1"/>
              <a:t>www.neowin.net</a:t>
            </a:r>
            <a:r>
              <a:rPr lang="en-US" dirty="0"/>
              <a:t>/news/guide-to-smartphone-hardware-37-memory-and-storage</a:t>
            </a:r>
          </a:p>
          <a:p>
            <a:r>
              <a:rPr lang="en-US" dirty="0"/>
              <a:t>http://</a:t>
            </a:r>
            <a:r>
              <a:rPr lang="en-US" dirty="0" err="1"/>
              <a:t>www.neowin.net</a:t>
            </a:r>
            <a:r>
              <a:rPr lang="en-US" dirty="0"/>
              <a:t>/news/guide-to-smartphone-hardware-17-processors</a:t>
            </a:r>
          </a:p>
          <a:p>
            <a:pPr marL="274320" lvl="1" indent="0">
              <a:buNone/>
            </a:pPr>
            <a:endParaRPr lang="en-US" sz="2000" dirty="0"/>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87</a:t>
            </a:fld>
            <a:endParaRPr lang="en-US" dirty="0"/>
          </a:p>
        </p:txBody>
      </p:sp>
    </p:spTree>
    <p:extLst>
      <p:ext uri="{BB962C8B-B14F-4D97-AF65-F5344CB8AC3E}">
        <p14:creationId xmlns:p14="http://schemas.microsoft.com/office/powerpoint/2010/main" val="357721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edition.cnn.com</a:t>
            </a:r>
            <a:r>
              <a:rPr lang="en-US" dirty="0"/>
              <a:t>/2011/CRIME/06/08/</a:t>
            </a:r>
            <a:r>
              <a:rPr lang="en-US" dirty="0" err="1"/>
              <a:t>florida.casey.anthony.trial</a:t>
            </a:r>
            <a:r>
              <a:rPr lang="en-US" dirty="0"/>
              <a:t>/</a:t>
            </a:r>
          </a:p>
          <a:p>
            <a:endParaRPr lang="en-US" dirty="0"/>
          </a:p>
          <a:p>
            <a:r>
              <a:rPr lang="en-US" dirty="0"/>
              <a:t>http://</a:t>
            </a:r>
            <a:r>
              <a:rPr lang="en-US" dirty="0" err="1"/>
              <a:t>www.independent.co.uk</a:t>
            </a:r>
            <a:r>
              <a:rPr lang="en-US" dirty="0"/>
              <a:t>/news/</a:t>
            </a:r>
            <a:r>
              <a:rPr lang="en-US" dirty="0" err="1"/>
              <a:t>uk</a:t>
            </a:r>
            <a:r>
              <a:rPr lang="en-US" dirty="0"/>
              <a:t>/crime/uks-youngest-terrorist-convicted-of-bomb-plot-901863.html</a:t>
            </a:r>
          </a:p>
          <a:p>
            <a:endParaRPr lang="en-US" dirty="0"/>
          </a:p>
          <a:p>
            <a:r>
              <a:rPr lang="en-US" dirty="0"/>
              <a:t>http://</a:t>
            </a:r>
            <a:r>
              <a:rPr lang="en-US" dirty="0" err="1"/>
              <a:t>www.newsandtribune.com</a:t>
            </a:r>
            <a:r>
              <a:rPr lang="en-US" dirty="0"/>
              <a:t>/news/</a:t>
            </a:r>
            <a:r>
              <a:rPr lang="en-US" dirty="0" err="1"/>
              <a:t>clark_county</a:t>
            </a:r>
            <a:r>
              <a:rPr lang="en-US" dirty="0"/>
              <a:t>/convicted-molester-facing-child-pornography-charges/article_4ac3b417-9e90-577f-a259-af335451c70f.html</a:t>
            </a:r>
          </a:p>
        </p:txBody>
      </p:sp>
      <p:sp>
        <p:nvSpPr>
          <p:cNvPr id="4" name="Slide Number Placeholder 3"/>
          <p:cNvSpPr>
            <a:spLocks noGrp="1"/>
          </p:cNvSpPr>
          <p:nvPr>
            <p:ph type="sldNum" sz="quarter" idx="10"/>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200736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a:t>
            </a:fld>
            <a:endParaRPr lang="en-US" dirty="0"/>
          </a:p>
        </p:txBody>
      </p:sp>
    </p:spTree>
    <p:extLst>
      <p:ext uri="{BB962C8B-B14F-4D97-AF65-F5344CB8AC3E}">
        <p14:creationId xmlns:p14="http://schemas.microsoft.com/office/powerpoint/2010/main" val="378213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"BTK" stands for "Bind, Torture, Kill"</a:t>
            </a:r>
          </a:p>
          <a:p>
            <a:endParaRPr lang="en-US" sz="1200" kern="1200" dirty="0">
              <a:solidFill>
                <a:schemeClr val="tx1"/>
              </a:solidFill>
              <a:latin typeface="+mn-lt"/>
              <a:ea typeface="+mn-ea"/>
              <a:cs typeface="+mn-cs"/>
            </a:endParaRPr>
          </a:p>
          <a:p>
            <a:pPr marL="171450" indent="-171450">
              <a:buFontTx/>
              <a:buChar char="-"/>
            </a:pPr>
            <a:r>
              <a:rPr lang="en-US" sz="1200" kern="1200" dirty="0">
                <a:solidFill>
                  <a:schemeClr val="tx1"/>
                </a:solidFill>
                <a:latin typeface="+mn-lt"/>
                <a:ea typeface="+mn-ea"/>
                <a:cs typeface="+mn-cs"/>
              </a:rPr>
              <a:t>plaintiffs: </a:t>
            </a:r>
            <a:r>
              <a:rPr lang="en-US" sz="1200" kern="1200" dirty="0" err="1">
                <a:solidFill>
                  <a:schemeClr val="tx1"/>
                </a:solidFill>
                <a:latin typeface="+mn-lt"/>
                <a:ea typeface="+mn-ea"/>
                <a:cs typeface="+mn-cs"/>
              </a:rPr>
              <a:t>queixoso</a:t>
            </a:r>
            <a:endParaRPr lang="en-US" sz="1200" kern="1200" dirty="0">
              <a:solidFill>
                <a:schemeClr val="tx1"/>
              </a:solidFill>
              <a:latin typeface="+mn-lt"/>
              <a:ea typeface="+mn-ea"/>
              <a:cs typeface="+mn-cs"/>
            </a:endParaRPr>
          </a:p>
          <a:p>
            <a:pPr marL="171450" indent="-171450">
              <a:buFontTx/>
              <a:buChar char="-"/>
            </a:pPr>
            <a:r>
              <a:rPr lang="en-US" sz="1200" kern="1200" dirty="0">
                <a:solidFill>
                  <a:schemeClr val="tx1"/>
                </a:solidFill>
                <a:latin typeface="+mn-lt"/>
                <a:ea typeface="+mn-ea"/>
                <a:cs typeface="+mn-cs"/>
              </a:rPr>
              <a:t>defendant: </a:t>
            </a:r>
            <a:r>
              <a:rPr lang="en-US" sz="1200" kern="1200" dirty="0" err="1">
                <a:solidFill>
                  <a:schemeClr val="tx1"/>
                </a:solidFill>
                <a:latin typeface="+mn-lt"/>
                <a:ea typeface="+mn-ea"/>
                <a:cs typeface="+mn-cs"/>
              </a:rPr>
              <a:t>arguido</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9</a:t>
            </a:fld>
            <a:endParaRPr lang="en-US" dirty="0"/>
          </a:p>
        </p:txBody>
      </p:sp>
    </p:spTree>
    <p:extLst>
      <p:ext uri="{BB962C8B-B14F-4D97-AF65-F5344CB8AC3E}">
        <p14:creationId xmlns:p14="http://schemas.microsoft.com/office/powerpoint/2010/main" val="88198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WANK: </a:t>
            </a:r>
            <a:r>
              <a:rPr lang="en-US" sz="1200" kern="1200" dirty="0" err="1">
                <a:solidFill>
                  <a:schemeClr val="tx1"/>
                </a:solidFill>
                <a:latin typeface="+mn-lt"/>
                <a:ea typeface="+mn-ea"/>
                <a:cs typeface="+mn-cs"/>
              </a:rPr>
              <a:t>ataque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aos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escritórios</a:t>
            </a:r>
            <a:r>
              <a:rPr lang="en-US" sz="1200" kern="1200" dirty="0">
                <a:solidFill>
                  <a:schemeClr val="tx1"/>
                </a:solidFill>
                <a:latin typeface="+mn-lt"/>
                <a:ea typeface="+mn-ea"/>
                <a:cs typeface="+mn-cs"/>
              </a:rPr>
              <a:t> da NASA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CD Universe: </a:t>
            </a:r>
            <a:r>
              <a:rPr lang="en-US" sz="1200" kern="1200" dirty="0" err="1">
                <a:solidFill>
                  <a:schemeClr val="tx1"/>
                </a:solidFill>
                <a:latin typeface="+mn-lt"/>
                <a:ea typeface="+mn-ea"/>
                <a:cs typeface="+mn-cs"/>
              </a:rPr>
              <a:t>recusaram</a:t>
            </a:r>
            <a:r>
              <a:rPr lang="en-US" sz="1200" kern="1200" dirty="0">
                <a:solidFill>
                  <a:schemeClr val="tx1"/>
                </a:solidFill>
                <a:latin typeface="+mn-lt"/>
                <a:ea typeface="+mn-ea"/>
                <a:cs typeface="+mn-cs"/>
              </a:rPr>
              <a:t> o </a:t>
            </a:r>
            <a:r>
              <a:rPr lang="en-US" sz="1200" kern="1200" dirty="0" err="1">
                <a:solidFill>
                  <a:schemeClr val="tx1"/>
                </a:solidFill>
                <a:latin typeface="+mn-lt"/>
                <a:ea typeface="+mn-ea"/>
                <a:cs typeface="+mn-cs"/>
              </a:rPr>
              <a:t>resgate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a:t>
            </a:r>
            <a:r>
              <a:rPr lang="en-US" sz="1200" kern="1200" dirty="0" err="1">
                <a:solidFill>
                  <a:schemeClr val="tx1"/>
                </a:solidFill>
                <a:latin typeface="+mn-lt"/>
                <a:ea typeface="+mn-ea"/>
                <a:cs typeface="+mn-cs"/>
              </a:rPr>
              <a:t>www.ecommercetimes.com</a:t>
            </a:r>
            <a:r>
              <a:rPr lang="en-US" sz="1200" kern="1200" dirty="0">
                <a:solidFill>
                  <a:schemeClr val="tx1"/>
                </a:solidFill>
                <a:latin typeface="+mn-lt"/>
                <a:ea typeface="+mn-ea"/>
                <a:cs typeface="+mn-cs"/>
              </a:rPr>
              <a:t>/story/2178.html</a:t>
            </a:r>
          </a:p>
          <a:p>
            <a:endParaRPr lang="en-US" dirty="0"/>
          </a:p>
          <a:p>
            <a:r>
              <a:rPr lang="en-US" dirty="0"/>
              <a:t>WannaCry</a:t>
            </a:r>
          </a:p>
          <a:p>
            <a:r>
              <a:rPr lang="en-US" dirty="0"/>
              <a:t>https://</a:t>
            </a:r>
            <a:r>
              <a:rPr lang="en-US" dirty="0" err="1"/>
              <a:t>www.csoonline.com</a:t>
            </a:r>
            <a:r>
              <a:rPr lang="en-US" dirty="0"/>
              <a:t>/article/3212260/ransomware/the-5-biggest-ransomware-attacks-of-the-last-5-years.html</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354602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Analysis and Response Team provides assistance to FBI field offices in the search and seizure of computer evidence as well as forensic examinations and technical support for FBI investigations. This Unit includes a state-of-the-art forensic laboratory comprised of computer specialists and a network of trained and equipped forensic examiners assigned to more than 50 field offices.</a:t>
            </a:r>
          </a:p>
          <a:p>
            <a:endParaRPr lang="en-US" dirty="0"/>
          </a:p>
          <a:p>
            <a:r>
              <a:rPr lang="en-US" dirty="0"/>
              <a:t>In 1999, at the request of the Group of Eight (G8), the International Organization on Computer Evidence (IOCE), which is no longer a functioning organization, with SWGDE contributions, authored a set of principles and definitions that the group felt were as close to universal as possible. These principles were published in the Forensic Science Communications journal and submitted to the G8; the principles were adopted by the G8 in 2001.</a:t>
            </a:r>
          </a:p>
        </p:txBody>
      </p:sp>
      <p:sp>
        <p:nvSpPr>
          <p:cNvPr id="4" name="Slide Number Placeholder 3"/>
          <p:cNvSpPr>
            <a:spLocks noGrp="1"/>
          </p:cNvSpPr>
          <p:nvPr>
            <p:ph type="sldNum" sz="quarter" idx="10"/>
          </p:nvPr>
        </p:nvSpPr>
        <p:spPr/>
        <p:txBody>
          <a:bodyPr/>
          <a:lstStyle/>
          <a:p>
            <a:fld id="{3990217E-CD0F-B146-A013-B9F5B8025669}" type="slidenum">
              <a:rPr lang="en-US" smtClean="0"/>
              <a:t>11</a:t>
            </a:fld>
            <a:endParaRPr lang="en-US" dirty="0"/>
          </a:p>
        </p:txBody>
      </p:sp>
    </p:spTree>
    <p:extLst>
      <p:ext uri="{BB962C8B-B14F-4D97-AF65-F5344CB8AC3E}">
        <p14:creationId xmlns:p14="http://schemas.microsoft.com/office/powerpoint/2010/main" val="3121608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Exclusionary = </a:t>
            </a:r>
            <a:r>
              <a:rPr lang="en-US" dirty="0" err="1"/>
              <a:t>excludente</a:t>
            </a:r>
            <a:endParaRPr lang="en-US" dirty="0"/>
          </a:p>
          <a:p>
            <a:endParaRPr lang="en-US" dirty="0"/>
          </a:p>
          <a:p>
            <a:r>
              <a:rPr lang="en-US" dirty="0" err="1"/>
              <a:t>Relevante</a:t>
            </a:r>
            <a:r>
              <a:rPr lang="en-US" dirty="0"/>
              <a:t>: </a:t>
            </a:r>
            <a:r>
              <a:rPr lang="en-US" sz="1200" dirty="0"/>
              <a:t>child pornography on a machine while searching for evidence on drug-related </a:t>
            </a:r>
          </a:p>
          <a:p>
            <a:r>
              <a:rPr lang="en-US" sz="1200" dirty="0" err="1"/>
              <a:t>Autêntica</a:t>
            </a:r>
            <a:r>
              <a:rPr lang="en-US" sz="1200" dirty="0"/>
              <a:t>: </a:t>
            </a:r>
            <a:r>
              <a:rPr lang="en-US" dirty="0"/>
              <a:t>Was it collected correctly? Could it have been altered in any way?</a:t>
            </a:r>
          </a:p>
          <a:p>
            <a:r>
              <a:rPr lang="en-US" dirty="0" err="1"/>
              <a:t>Credível</a:t>
            </a:r>
            <a:r>
              <a:rPr lang="en-US" dirty="0"/>
              <a:t>: </a:t>
            </a:r>
            <a:r>
              <a:rPr lang="en-US" dirty="0" err="1"/>
              <a:t>recolhida</a:t>
            </a:r>
            <a:r>
              <a:rPr lang="en-US" dirty="0"/>
              <a:t> </a:t>
            </a:r>
            <a:r>
              <a:rPr lang="en-US" dirty="0" err="1"/>
              <a:t>em</a:t>
            </a:r>
            <a:r>
              <a:rPr lang="en-US" dirty="0"/>
              <a:t> </a:t>
            </a:r>
            <a:r>
              <a:rPr lang="en-US" dirty="0" err="1"/>
              <a:t>primeira</a:t>
            </a:r>
            <a:r>
              <a:rPr lang="en-US" dirty="0"/>
              <a:t> </a:t>
            </a:r>
            <a:r>
              <a:rPr lang="en-US" dirty="0" err="1"/>
              <a:t>mão</a:t>
            </a:r>
            <a:r>
              <a:rPr lang="en-US" dirty="0"/>
              <a:t>? Fontes </a:t>
            </a:r>
            <a:r>
              <a:rPr lang="en-US" dirty="0" err="1"/>
              <a:t>fidedignas</a:t>
            </a:r>
            <a:r>
              <a:rPr lang="en-US" dirty="0"/>
              <a:t>?</a:t>
            </a:r>
          </a:p>
          <a:p>
            <a:r>
              <a:rPr lang="en-US" dirty="0" err="1"/>
              <a:t>Legalmente</a:t>
            </a:r>
            <a:r>
              <a:rPr lang="en-US" dirty="0"/>
              <a:t>: </a:t>
            </a:r>
            <a:r>
              <a:rPr lang="en-US" dirty="0" err="1"/>
              <a:t>proteção</a:t>
            </a:r>
            <a:r>
              <a:rPr lang="en-US" dirty="0"/>
              <a:t> de dados e da </a:t>
            </a:r>
            <a:r>
              <a:rPr lang="en-US" dirty="0" err="1"/>
              <a:t>privacidade</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17</a:t>
            </a:fld>
            <a:endParaRPr lang="en-US" dirty="0"/>
          </a:p>
        </p:txBody>
      </p:sp>
    </p:spTree>
    <p:extLst>
      <p:ext uri="{BB962C8B-B14F-4D97-AF65-F5344CB8AC3E}">
        <p14:creationId xmlns:p14="http://schemas.microsoft.com/office/powerpoint/2010/main" val="3483913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www.anacom.pt</a:t>
            </a:r>
            <a:r>
              <a:rPr lang="en-US" dirty="0"/>
              <a:t>/</a:t>
            </a:r>
            <a:r>
              <a:rPr lang="en-US" dirty="0" err="1"/>
              <a:t>render.jsp?contentId</a:t>
            </a:r>
            <a:r>
              <a:rPr lang="en-US"/>
              <a:t>=985560#.V_Kb-JMrI7x</a:t>
            </a:r>
          </a:p>
        </p:txBody>
      </p:sp>
      <p:sp>
        <p:nvSpPr>
          <p:cNvPr id="4" name="Slide Number Placeholder 3"/>
          <p:cNvSpPr>
            <a:spLocks noGrp="1"/>
          </p:cNvSpPr>
          <p:nvPr>
            <p:ph type="sldNum" sz="quarter" idx="10"/>
          </p:nvPr>
        </p:nvSpPr>
        <p:spPr/>
        <p:txBody>
          <a:bodyPr/>
          <a:lstStyle/>
          <a:p>
            <a:fld id="{3990217E-CD0F-B146-A013-B9F5B8025669}" type="slidenum">
              <a:rPr lang="en-US" smtClean="0"/>
              <a:t>18</a:t>
            </a:fld>
            <a:endParaRPr lang="en-US" dirty="0"/>
          </a:p>
        </p:txBody>
      </p:sp>
    </p:spTree>
    <p:extLst>
      <p:ext uri="{BB962C8B-B14F-4D97-AF65-F5344CB8AC3E}">
        <p14:creationId xmlns:p14="http://schemas.microsoft.com/office/powerpoint/2010/main" val="2959429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Segurança Forense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Segurança Forense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Segurança Forense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Segurança Forense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Segurança Forense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Segurança Forense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Segurança Forense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Segurança Forense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png"/><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tiff"/><Relationship Id="rId4" Type="http://schemas.openxmlformats.org/officeDocument/2006/relationships/image" Target="../media/image5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67.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Segurança</a:t>
            </a:r>
            <a:r>
              <a:rPr lang="en-US" sz="3600" b="1" dirty="0">
                <a:latin typeface="Arial"/>
                <a:cs typeface="Arial"/>
              </a:rPr>
              <a:t> </a:t>
            </a:r>
            <a:r>
              <a:rPr lang="en-US" sz="3600" b="1" dirty="0" err="1">
                <a:latin typeface="Arial"/>
                <a:cs typeface="Arial"/>
              </a:rPr>
              <a:t>Forense</a:t>
            </a:r>
            <a:br>
              <a:rPr lang="en-US" sz="3600" b="1" dirty="0">
                <a:latin typeface="Arial"/>
                <a:cs typeface="Arial"/>
              </a:rPr>
            </a:br>
            <a:br>
              <a:rPr lang="en-US" sz="3600" b="1" dirty="0">
                <a:latin typeface="Arial"/>
                <a:cs typeface="Arial"/>
              </a:rPr>
            </a:br>
            <a:r>
              <a:rPr lang="en-US" sz="2400" b="1" dirty="0" err="1">
                <a:latin typeface="Arial"/>
                <a:cs typeface="Arial"/>
              </a:rPr>
              <a:t>Aquisição</a:t>
            </a:r>
            <a:r>
              <a:rPr lang="en-US" sz="2400" b="1" dirty="0">
                <a:latin typeface="Arial"/>
                <a:cs typeface="Arial"/>
              </a:rPr>
              <a:t> de </a:t>
            </a:r>
            <a:r>
              <a:rPr lang="en-US" sz="2400" b="1" dirty="0" err="1">
                <a:latin typeface="Arial"/>
                <a:cs typeface="Arial"/>
              </a:rPr>
              <a:t>Prova</a:t>
            </a:r>
            <a:r>
              <a:rPr lang="en-US" sz="2400" b="1" dirty="0">
                <a:latin typeface="Arial"/>
                <a:cs typeface="Arial"/>
              </a:rPr>
              <a:t> Digital</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Exemplos</a:t>
            </a:r>
            <a:r>
              <a:rPr lang="en-US" dirty="0"/>
              <a:t> de </a:t>
            </a:r>
            <a:r>
              <a:rPr lang="en-US" dirty="0" err="1"/>
              <a:t>casos</a:t>
            </a:r>
            <a:r>
              <a:rPr lang="en-US" dirty="0"/>
              <a:t> </a:t>
            </a:r>
            <a:r>
              <a:rPr lang="en-US" dirty="0" err="1"/>
              <a:t>não</a:t>
            </a:r>
            <a:r>
              <a:rPr lang="en-US" dirty="0"/>
              <a:t> </a:t>
            </a:r>
            <a:r>
              <a:rPr lang="en-US" dirty="0" err="1"/>
              <a:t>resolvidos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a:t>
            </a:fld>
            <a:endParaRPr lang="en-US" dirty="0"/>
          </a:p>
        </p:txBody>
      </p:sp>
      <p:sp>
        <p:nvSpPr>
          <p:cNvPr id="7" name="Content Placeholder 6"/>
          <p:cNvSpPr>
            <a:spLocks noGrp="1"/>
          </p:cNvSpPr>
          <p:nvPr>
            <p:ph sz="quarter" idx="1"/>
          </p:nvPr>
        </p:nvSpPr>
        <p:spPr>
          <a:xfrm>
            <a:off x="457200" y="1219200"/>
            <a:ext cx="4041648" cy="3962400"/>
          </a:xfrm>
        </p:spPr>
        <p:txBody>
          <a:bodyPr>
            <a:normAutofit fontScale="62500" lnSpcReduction="20000"/>
          </a:bodyPr>
          <a:lstStyle/>
          <a:p>
            <a:pPr marL="0" indent="0">
              <a:buNone/>
            </a:pPr>
            <a:r>
              <a:rPr lang="en-US" sz="3800" b="1" dirty="0"/>
              <a:t>The WANK Worm (1989)</a:t>
            </a:r>
          </a:p>
          <a:p>
            <a:pPr marL="0" indent="0">
              <a:buNone/>
            </a:pPr>
            <a:r>
              <a:rPr lang="en-US" sz="1400" dirty="0"/>
              <a:t> </a:t>
            </a:r>
          </a:p>
          <a:p>
            <a:pPr marL="0" indent="0">
              <a:buNone/>
            </a:pPr>
            <a:r>
              <a:rPr lang="en-US" dirty="0"/>
              <a:t>Possibly the first “</a:t>
            </a:r>
            <a:r>
              <a:rPr lang="en-US" dirty="0" err="1"/>
              <a:t>hacktivist</a:t>
            </a:r>
            <a:r>
              <a:rPr lang="en-US" dirty="0"/>
              <a:t>” (hacking activist) attack, the WANK worm hit NASA offices in Greenbelt, Maryland. WANK (Worms Against Nuclear Killers) ran a banner (pictured) across system computers as part of a </a:t>
            </a:r>
            <a:r>
              <a:rPr lang="en-US" b="1" dirty="0">
                <a:solidFill>
                  <a:srgbClr val="FF0000"/>
                </a:solidFill>
              </a:rPr>
              <a:t>protest to stop the launch of the plutonium-fueled, Jupiter-bound Galileo probe</a:t>
            </a:r>
            <a:r>
              <a:rPr lang="en-US" dirty="0"/>
              <a:t>. Cleaning up after the crack has been said to have cost NASA up to a half of a million dollars in time and resources. To this day, no one is quite sure where the attack originated, though many fingers have pointed to Melbourne, Australia-based hackers.</a:t>
            </a:r>
          </a:p>
        </p:txBody>
      </p:sp>
      <p:sp>
        <p:nvSpPr>
          <p:cNvPr id="8" name="Content Placeholder 7"/>
          <p:cNvSpPr>
            <a:spLocks noGrp="1"/>
          </p:cNvSpPr>
          <p:nvPr>
            <p:ph sz="quarter" idx="2"/>
          </p:nvPr>
        </p:nvSpPr>
        <p:spPr/>
        <p:txBody>
          <a:bodyPr>
            <a:normAutofit fontScale="62500" lnSpcReduction="20000"/>
          </a:bodyPr>
          <a:lstStyle/>
          <a:p>
            <a:pPr marL="0" indent="0">
              <a:buNone/>
            </a:pPr>
            <a:r>
              <a:rPr lang="en-US" sz="3800" b="1" dirty="0"/>
              <a:t>CD Universe Credit Card Breach (2000)</a:t>
            </a:r>
          </a:p>
          <a:p>
            <a:pPr marL="0" indent="0">
              <a:buNone/>
            </a:pPr>
            <a:r>
              <a:rPr lang="en-US" dirty="0"/>
              <a:t> </a:t>
            </a:r>
          </a:p>
          <a:p>
            <a:pPr marL="0" indent="0">
              <a:buNone/>
            </a:pPr>
            <a:r>
              <a:rPr lang="en-US" dirty="0"/>
              <a:t>A blackmail scheme gone wrong, the posting of over 300,000 credit card numbers by hacker Maxim on a Web site entitled "The Maxus Credit Card Pipeline" has remained unsolved since early 2000. Maxim </a:t>
            </a:r>
            <a:r>
              <a:rPr lang="en-US" b="1" dirty="0">
                <a:solidFill>
                  <a:srgbClr val="FF0000"/>
                </a:solidFill>
              </a:rPr>
              <a:t>stole the credit card information by breaching </a:t>
            </a:r>
            <a:r>
              <a:rPr lang="en-US" b="1" dirty="0" err="1">
                <a:solidFill>
                  <a:srgbClr val="FF0000"/>
                </a:solidFill>
              </a:rPr>
              <a:t>CDUniverse.com</a:t>
            </a:r>
            <a:r>
              <a:rPr lang="en-US" dirty="0"/>
              <a:t>; he or she then demanded $100,000 from the Web site in exchange for destroying the data. While Maxim is believed to be from Eastern Europe, the case remains as of yet unsolved.</a:t>
            </a:r>
          </a:p>
        </p:txBody>
      </p:sp>
      <p:pic>
        <p:nvPicPr>
          <p:cNvPr id="12" name="Picture 11"/>
          <p:cNvPicPr>
            <a:picLocks noChangeAspect="1"/>
          </p:cNvPicPr>
          <p:nvPr/>
        </p:nvPicPr>
        <p:blipFill>
          <a:blip r:embed="rId3"/>
          <a:stretch>
            <a:fillRect/>
          </a:stretch>
        </p:blipFill>
        <p:spPr>
          <a:xfrm>
            <a:off x="914400" y="4962145"/>
            <a:ext cx="3048000" cy="1286256"/>
          </a:xfrm>
          <a:prstGeom prst="rect">
            <a:avLst/>
          </a:prstGeom>
        </p:spPr>
      </p:pic>
    </p:spTree>
    <p:extLst>
      <p:ext uri="{BB962C8B-B14F-4D97-AF65-F5344CB8AC3E}">
        <p14:creationId xmlns:p14="http://schemas.microsoft.com/office/powerpoint/2010/main" val="2145255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Evolução</a:t>
            </a:r>
            <a:r>
              <a:rPr lang="en-US" dirty="0"/>
              <a:t> temporal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a:t>
            </a:fld>
            <a:endParaRPr lang="en-US" dirty="0"/>
          </a:p>
        </p:txBody>
      </p:sp>
      <p:sp>
        <p:nvSpPr>
          <p:cNvPr id="6" name="Content Placeholder 5"/>
          <p:cNvSpPr>
            <a:spLocks noGrp="1"/>
          </p:cNvSpPr>
          <p:nvPr>
            <p:ph sz="quarter" idx="1"/>
          </p:nvPr>
        </p:nvSpPr>
        <p:spPr/>
        <p:txBody>
          <a:bodyPr>
            <a:normAutofit fontScale="77500" lnSpcReduction="20000"/>
          </a:bodyPr>
          <a:lstStyle/>
          <a:p>
            <a:r>
              <a:rPr lang="en-US" dirty="0"/>
              <a:t>70’s</a:t>
            </a:r>
          </a:p>
          <a:p>
            <a:pPr lvl="1"/>
            <a:r>
              <a:rPr lang="en-US" dirty="0" err="1"/>
              <a:t>Primeiros</a:t>
            </a:r>
            <a:r>
              <a:rPr lang="en-US" dirty="0"/>
              <a:t> </a:t>
            </a:r>
            <a:r>
              <a:rPr lang="en-US" dirty="0" err="1"/>
              <a:t>casos</a:t>
            </a:r>
            <a:r>
              <a:rPr lang="en-US" dirty="0"/>
              <a:t> de crimes </a:t>
            </a:r>
            <a:r>
              <a:rPr lang="en-US" dirty="0" err="1"/>
              <a:t>envolvendo</a:t>
            </a:r>
            <a:r>
              <a:rPr lang="en-US" dirty="0"/>
              <a:t> </a:t>
            </a:r>
            <a:r>
              <a:rPr lang="en-US" dirty="0" err="1"/>
              <a:t>computadores</a:t>
            </a:r>
            <a:r>
              <a:rPr lang="en-US" dirty="0"/>
              <a:t>, </a:t>
            </a:r>
            <a:r>
              <a:rPr lang="en-US" dirty="0" err="1"/>
              <a:t>sobretudo</a:t>
            </a:r>
            <a:r>
              <a:rPr lang="en-US" dirty="0"/>
              <a:t> </a:t>
            </a:r>
            <a:r>
              <a:rPr lang="en-US" dirty="0" err="1"/>
              <a:t>fraude</a:t>
            </a:r>
            <a:r>
              <a:rPr lang="en-US" dirty="0"/>
              <a:t> </a:t>
            </a:r>
            <a:r>
              <a:rPr lang="en-US" dirty="0" err="1"/>
              <a:t>financeira</a:t>
            </a:r>
            <a:endParaRPr lang="en-US" dirty="0"/>
          </a:p>
          <a:p>
            <a:endParaRPr lang="en-US" dirty="0"/>
          </a:p>
          <a:p>
            <a:r>
              <a:rPr lang="en-US" dirty="0"/>
              <a:t>80’s</a:t>
            </a:r>
          </a:p>
          <a:p>
            <a:pPr lvl="1"/>
            <a:r>
              <a:rPr lang="en-US" dirty="0"/>
              <a:t>FBI Computer Analysis and Response Team (CART) </a:t>
            </a:r>
            <a:r>
              <a:rPr lang="en-US" dirty="0" err="1"/>
              <a:t>foi</a:t>
            </a:r>
            <a:r>
              <a:rPr lang="en-US" dirty="0"/>
              <a:t> </a:t>
            </a:r>
            <a:r>
              <a:rPr lang="en-US" dirty="0" err="1"/>
              <a:t>criada</a:t>
            </a:r>
            <a:endParaRPr lang="en-US" dirty="0"/>
          </a:p>
          <a:p>
            <a:pPr lvl="1"/>
            <a:endParaRPr lang="en-US" dirty="0"/>
          </a:p>
          <a:p>
            <a:r>
              <a:rPr lang="en-US" dirty="0"/>
              <a:t>90’s</a:t>
            </a:r>
          </a:p>
          <a:p>
            <a:pPr lvl="1"/>
            <a:r>
              <a:rPr lang="en-US" dirty="0"/>
              <a:t>International Organization on Computer Evidence (IOCE)</a:t>
            </a:r>
          </a:p>
          <a:p>
            <a:pPr lvl="1"/>
            <a:endParaRPr lang="en-US" dirty="0"/>
          </a:p>
          <a:p>
            <a:r>
              <a:rPr lang="en-US" dirty="0"/>
              <a:t>00’s</a:t>
            </a:r>
          </a:p>
          <a:p>
            <a:pPr lvl="1"/>
            <a:r>
              <a:rPr lang="en-US" dirty="0"/>
              <a:t>USA PATRIOT Act ("Computer Crime”) </a:t>
            </a:r>
            <a:r>
              <a:rPr lang="en-US" dirty="0" err="1"/>
              <a:t>permitiu</a:t>
            </a:r>
            <a:r>
              <a:rPr lang="en-US" dirty="0"/>
              <a:t> a </a:t>
            </a:r>
            <a:r>
              <a:rPr lang="en-US" dirty="0" err="1"/>
              <a:t>agências</a:t>
            </a:r>
            <a:r>
              <a:rPr lang="en-US" dirty="0"/>
              <a:t> </a:t>
            </a:r>
            <a:r>
              <a:rPr lang="en-US" dirty="0" err="1"/>
              <a:t>governamentais</a:t>
            </a:r>
            <a:r>
              <a:rPr lang="en-US" dirty="0"/>
              <a:t> </a:t>
            </a:r>
            <a:r>
              <a:rPr lang="en-US" dirty="0" err="1"/>
              <a:t>grande</a:t>
            </a:r>
            <a:r>
              <a:rPr lang="en-US" dirty="0"/>
              <a:t> </a:t>
            </a:r>
            <a:r>
              <a:rPr lang="en-US" dirty="0" err="1"/>
              <a:t>liberdade</a:t>
            </a:r>
            <a:r>
              <a:rPr lang="en-US" dirty="0"/>
              <a:t> </a:t>
            </a:r>
            <a:r>
              <a:rPr lang="en-US" dirty="0" err="1"/>
              <a:t>em</a:t>
            </a:r>
            <a:r>
              <a:rPr lang="en-US" dirty="0"/>
              <a:t> </a:t>
            </a:r>
            <a:r>
              <a:rPr lang="en-US" dirty="0" err="1"/>
              <a:t>investigação</a:t>
            </a:r>
            <a:r>
              <a:rPr lang="en-US" dirty="0"/>
              <a:t> </a:t>
            </a:r>
            <a:r>
              <a:rPr lang="en-US" dirty="0" err="1"/>
              <a:t>forense</a:t>
            </a:r>
            <a:r>
              <a:rPr lang="en-US" dirty="0"/>
              <a:t> para </a:t>
            </a:r>
            <a:r>
              <a:rPr lang="en-US" dirty="0" err="1"/>
              <a:t>combate</a:t>
            </a:r>
            <a:r>
              <a:rPr lang="en-US" dirty="0"/>
              <a:t> </a:t>
            </a:r>
            <a:r>
              <a:rPr lang="en-US" dirty="0" err="1"/>
              <a:t>ao</a:t>
            </a:r>
            <a:r>
              <a:rPr lang="en-US" dirty="0"/>
              <a:t> </a:t>
            </a:r>
            <a:r>
              <a:rPr lang="en-US" dirty="0" err="1"/>
              <a:t>terrorismo</a:t>
            </a:r>
            <a:endParaRPr lang="en-US" dirty="0"/>
          </a:p>
          <a:p>
            <a:pPr lvl="1"/>
            <a:r>
              <a:rPr lang="en-US" dirty="0" err="1"/>
              <a:t>Casos</a:t>
            </a:r>
            <a:r>
              <a:rPr lang="en-US" dirty="0"/>
              <a:t> </a:t>
            </a:r>
            <a:r>
              <a:rPr lang="en-US" dirty="0" err="1"/>
              <a:t>tratados</a:t>
            </a:r>
            <a:r>
              <a:rPr lang="en-US" dirty="0"/>
              <a:t> </a:t>
            </a:r>
            <a:r>
              <a:rPr lang="en-US" dirty="0" err="1"/>
              <a:t>pelo</a:t>
            </a:r>
            <a:r>
              <a:rPr lang="en-US" dirty="0"/>
              <a:t> FBI CART </a:t>
            </a:r>
            <a:r>
              <a:rPr lang="en-US" dirty="0" err="1"/>
              <a:t>ultrapassam</a:t>
            </a:r>
            <a:r>
              <a:rPr lang="en-US" dirty="0"/>
              <a:t> 6500 </a:t>
            </a:r>
            <a:r>
              <a:rPr lang="en-US" dirty="0" err="1"/>
              <a:t>casos</a:t>
            </a:r>
            <a:r>
              <a:rPr lang="en-US" dirty="0"/>
              <a:t> (782 TB de dados)</a:t>
            </a:r>
          </a:p>
          <a:p>
            <a:pPr lvl="1"/>
            <a:r>
              <a:rPr lang="en-US" dirty="0" err="1"/>
              <a:t>Em</a:t>
            </a:r>
            <a:r>
              <a:rPr lang="en-US" dirty="0"/>
              <a:t> Portugal, Lei do </a:t>
            </a:r>
            <a:r>
              <a:rPr lang="en-US" dirty="0" err="1"/>
              <a:t>Cibercrime</a:t>
            </a:r>
            <a:r>
              <a:rPr lang="en-US" dirty="0"/>
              <a:t> (Lei nº 109/2009)</a:t>
            </a:r>
          </a:p>
          <a:p>
            <a:endParaRPr lang="en-US" dirty="0"/>
          </a:p>
        </p:txBody>
      </p:sp>
    </p:spTree>
    <p:extLst>
      <p:ext uri="{BB962C8B-B14F-4D97-AF65-F5344CB8AC3E}">
        <p14:creationId xmlns:p14="http://schemas.microsoft.com/office/powerpoint/2010/main" val="1536816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Ramos (</a:t>
            </a:r>
            <a:r>
              <a:rPr lang="en-US" dirty="0" err="1"/>
              <a:t>não</a:t>
            </a:r>
            <a:r>
              <a:rPr lang="en-US" dirty="0"/>
              <a:t> </a:t>
            </a:r>
            <a:r>
              <a:rPr lang="en-US" dirty="0" err="1"/>
              <a:t>oficiais</a:t>
            </a:r>
            <a:r>
              <a:rPr lang="en-US" dirty="0"/>
              <a:t>)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a:t>
            </a:fld>
            <a:endParaRPr lang="en-US" dirty="0"/>
          </a:p>
        </p:txBody>
      </p:sp>
      <p:sp>
        <p:nvSpPr>
          <p:cNvPr id="6" name="Content Placeholder 5"/>
          <p:cNvSpPr>
            <a:spLocks noGrp="1"/>
          </p:cNvSpPr>
          <p:nvPr>
            <p:ph sz="quarter" idx="1"/>
          </p:nvPr>
        </p:nvSpPr>
        <p:spPr>
          <a:xfrm>
            <a:off x="3200400" y="1219200"/>
            <a:ext cx="5486400" cy="4937760"/>
          </a:xfrm>
        </p:spPr>
        <p:txBody>
          <a:bodyPr>
            <a:normAutofit fontScale="92500" lnSpcReduction="20000"/>
          </a:bodyPr>
          <a:lstStyle/>
          <a:p>
            <a:pPr lvl="3"/>
            <a:endParaRPr lang="en-US" dirty="0"/>
          </a:p>
          <a:p>
            <a:r>
              <a:rPr lang="en-US" dirty="0"/>
              <a:t>Computer forensics</a:t>
            </a:r>
          </a:p>
          <a:p>
            <a:pPr lvl="1"/>
            <a:r>
              <a:rPr lang="en-US" dirty="0"/>
              <a:t>Flash, HDD, </a:t>
            </a:r>
            <a:r>
              <a:rPr lang="en-US" dirty="0" err="1"/>
              <a:t>dispositivos</a:t>
            </a:r>
            <a:r>
              <a:rPr lang="en-US" dirty="0"/>
              <a:t> USB</a:t>
            </a:r>
          </a:p>
          <a:p>
            <a:pPr lvl="1"/>
            <a:endParaRPr lang="en-US" dirty="0"/>
          </a:p>
          <a:p>
            <a:r>
              <a:rPr lang="en-US" dirty="0"/>
              <a:t>Network forensics</a:t>
            </a:r>
          </a:p>
          <a:p>
            <a:pPr lvl="1"/>
            <a:r>
              <a:rPr lang="en-US" dirty="0" err="1"/>
              <a:t>Monitorização</a:t>
            </a:r>
            <a:r>
              <a:rPr lang="en-US" dirty="0"/>
              <a:t> e </a:t>
            </a:r>
            <a:r>
              <a:rPr lang="en-US" dirty="0" err="1"/>
              <a:t>análise</a:t>
            </a:r>
            <a:r>
              <a:rPr lang="en-US" dirty="0"/>
              <a:t> de </a:t>
            </a:r>
            <a:r>
              <a:rPr lang="en-US" dirty="0" err="1"/>
              <a:t>tráfego</a:t>
            </a:r>
            <a:r>
              <a:rPr lang="en-US" dirty="0"/>
              <a:t> de </a:t>
            </a:r>
            <a:r>
              <a:rPr lang="en-US" dirty="0" err="1"/>
              <a:t>rede</a:t>
            </a:r>
            <a:endParaRPr lang="en-US" dirty="0"/>
          </a:p>
          <a:p>
            <a:pPr lvl="1"/>
            <a:endParaRPr lang="en-US" dirty="0"/>
          </a:p>
          <a:p>
            <a:r>
              <a:rPr lang="en-US" dirty="0"/>
              <a:t>Mobile device forensics</a:t>
            </a:r>
          </a:p>
          <a:p>
            <a:pPr lvl="1"/>
            <a:r>
              <a:rPr lang="en-US" dirty="0" err="1"/>
              <a:t>Obtenção</a:t>
            </a:r>
            <a:r>
              <a:rPr lang="en-US" dirty="0"/>
              <a:t> de </a:t>
            </a:r>
            <a:r>
              <a:rPr lang="en-US" dirty="0" err="1"/>
              <a:t>prova</a:t>
            </a:r>
            <a:r>
              <a:rPr lang="en-US" dirty="0"/>
              <a:t> de </a:t>
            </a:r>
            <a:r>
              <a:rPr lang="en-US" dirty="0" err="1"/>
              <a:t>dispositivos</a:t>
            </a:r>
            <a:r>
              <a:rPr lang="en-US" dirty="0"/>
              <a:t> </a:t>
            </a:r>
            <a:r>
              <a:rPr lang="en-US" dirty="0" err="1"/>
              <a:t>móveis</a:t>
            </a:r>
            <a:endParaRPr lang="en-US" dirty="0"/>
          </a:p>
          <a:p>
            <a:pPr lvl="1"/>
            <a:endParaRPr lang="en-US" dirty="0"/>
          </a:p>
          <a:p>
            <a:r>
              <a:rPr lang="en-US" dirty="0"/>
              <a:t>Cloud forensics</a:t>
            </a:r>
          </a:p>
          <a:p>
            <a:pPr lvl="1"/>
            <a:r>
              <a:rPr lang="en-US" dirty="0" err="1"/>
              <a:t>Análise</a:t>
            </a:r>
            <a:r>
              <a:rPr lang="en-US" dirty="0"/>
              <a:t> </a:t>
            </a:r>
            <a:r>
              <a:rPr lang="en-US" dirty="0" err="1"/>
              <a:t>forense</a:t>
            </a:r>
            <a:r>
              <a:rPr lang="en-US" dirty="0"/>
              <a:t> de </a:t>
            </a:r>
            <a:r>
              <a:rPr lang="en-US" dirty="0" err="1"/>
              <a:t>infrastruturas</a:t>
            </a:r>
            <a:r>
              <a:rPr lang="en-US" dirty="0"/>
              <a:t> de </a:t>
            </a:r>
            <a:r>
              <a:rPr lang="en-US" dirty="0" err="1"/>
              <a:t>núvem</a:t>
            </a:r>
            <a:endParaRPr lang="en-US" dirty="0"/>
          </a:p>
          <a:p>
            <a:r>
              <a:rPr lang="en-US" dirty="0"/>
              <a:t>…</a:t>
            </a:r>
          </a:p>
        </p:txBody>
      </p:sp>
      <p:sp>
        <p:nvSpPr>
          <p:cNvPr id="7" name="TextBox 6"/>
          <p:cNvSpPr txBox="1"/>
          <p:nvPr/>
        </p:nvSpPr>
        <p:spPr>
          <a:xfrm>
            <a:off x="1046111" y="3256746"/>
            <a:ext cx="1641796" cy="954107"/>
          </a:xfrm>
          <a:prstGeom prst="rect">
            <a:avLst/>
          </a:prstGeom>
          <a:noFill/>
        </p:spPr>
        <p:txBody>
          <a:bodyPr wrap="none" rtlCol="0">
            <a:spAutoFit/>
          </a:bodyPr>
          <a:lstStyle/>
          <a:p>
            <a:r>
              <a:rPr lang="en-US" sz="2800" dirty="0" err="1"/>
              <a:t>Segurança</a:t>
            </a:r>
            <a:endParaRPr lang="en-US" sz="2800" dirty="0"/>
          </a:p>
          <a:p>
            <a:r>
              <a:rPr lang="en-US" sz="2800" dirty="0" err="1"/>
              <a:t>Forense</a:t>
            </a:r>
            <a:endParaRPr lang="en-US" sz="2800" dirty="0"/>
          </a:p>
        </p:txBody>
      </p:sp>
      <p:sp>
        <p:nvSpPr>
          <p:cNvPr id="8" name="Left Brace 7"/>
          <p:cNvSpPr/>
          <p:nvPr/>
        </p:nvSpPr>
        <p:spPr>
          <a:xfrm>
            <a:off x="2587752" y="1371600"/>
            <a:ext cx="612648" cy="4572000"/>
          </a:xfrm>
          <a:prstGeom prst="leftBrace">
            <a:avLst>
              <a:gd name="adj1" fmla="val 3794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617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Segurança</a:t>
            </a:r>
            <a:r>
              <a:rPr lang="en-US" dirty="0"/>
              <a:t> </a:t>
            </a:r>
            <a:r>
              <a:rPr lang="en-US" dirty="0" err="1"/>
              <a:t>forense</a:t>
            </a:r>
            <a:r>
              <a:rPr lang="en-US" dirty="0"/>
              <a:t> vs. </a:t>
            </a:r>
            <a:r>
              <a:rPr lang="en-US" dirty="0" err="1"/>
              <a:t>outras</a:t>
            </a:r>
            <a:r>
              <a:rPr lang="en-US" dirty="0"/>
              <a:t> </a:t>
            </a:r>
            <a:r>
              <a:rPr lang="en-US" dirty="0" err="1"/>
              <a:t>disciplinas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a:t>
            </a:fld>
            <a:endParaRPr lang="en-US" dirty="0"/>
          </a:p>
        </p:txBody>
      </p:sp>
      <p:sp>
        <p:nvSpPr>
          <p:cNvPr id="6" name="Content Placeholder 5"/>
          <p:cNvSpPr>
            <a:spLocks noGrp="1"/>
          </p:cNvSpPr>
          <p:nvPr>
            <p:ph sz="quarter" idx="1"/>
          </p:nvPr>
        </p:nvSpPr>
        <p:spPr>
          <a:xfrm>
            <a:off x="2235200" y="1219200"/>
            <a:ext cx="6604000" cy="4937760"/>
          </a:xfrm>
        </p:spPr>
        <p:txBody>
          <a:bodyPr>
            <a:normAutofit fontScale="92500" lnSpcReduction="10000"/>
          </a:bodyPr>
          <a:lstStyle/>
          <a:p>
            <a:endParaRPr lang="en-US" b="1" dirty="0"/>
          </a:p>
          <a:p>
            <a:r>
              <a:rPr lang="en-US" b="1" dirty="0" err="1"/>
              <a:t>Segurança</a:t>
            </a:r>
            <a:r>
              <a:rPr lang="en-US" b="1" dirty="0"/>
              <a:t> de </a:t>
            </a:r>
            <a:r>
              <a:rPr lang="en-US" b="1" dirty="0" err="1"/>
              <a:t>computadores</a:t>
            </a:r>
            <a:r>
              <a:rPr lang="en-US" b="1" dirty="0"/>
              <a:t> </a:t>
            </a:r>
            <a:r>
              <a:rPr lang="en-US" dirty="0" err="1"/>
              <a:t>debruça</a:t>
            </a:r>
            <a:r>
              <a:rPr lang="en-US" dirty="0"/>
              <a:t>-se </a:t>
            </a:r>
            <a:r>
              <a:rPr lang="en-US" dirty="0" err="1"/>
              <a:t>sobretudo</a:t>
            </a:r>
            <a:r>
              <a:rPr lang="en-US" dirty="0"/>
              <a:t> com </a:t>
            </a:r>
            <a:r>
              <a:rPr lang="en-US" dirty="0" err="1"/>
              <a:t>prevenção</a:t>
            </a:r>
            <a:r>
              <a:rPr lang="en-US" dirty="0"/>
              <a:t> de </a:t>
            </a:r>
            <a:r>
              <a:rPr lang="en-US" dirty="0" err="1"/>
              <a:t>acesso</a:t>
            </a:r>
            <a:r>
              <a:rPr lang="en-US" dirty="0"/>
              <a:t> </a:t>
            </a:r>
            <a:r>
              <a:rPr lang="en-US" dirty="0" err="1"/>
              <a:t>não</a:t>
            </a:r>
            <a:r>
              <a:rPr lang="en-US" dirty="0"/>
              <a:t> </a:t>
            </a:r>
            <a:r>
              <a:rPr lang="en-US" dirty="0" err="1"/>
              <a:t>autorizado</a:t>
            </a:r>
            <a:r>
              <a:rPr lang="en-US" dirty="0"/>
              <a:t>, </a:t>
            </a:r>
            <a:r>
              <a:rPr lang="en-US" dirty="0" err="1"/>
              <a:t>bem</a:t>
            </a:r>
            <a:r>
              <a:rPr lang="en-US" dirty="0"/>
              <a:t> </a:t>
            </a:r>
            <a:r>
              <a:rPr lang="en-US" dirty="0" err="1"/>
              <a:t>como</a:t>
            </a:r>
            <a:r>
              <a:rPr lang="en-US" dirty="0"/>
              <a:t> a </a:t>
            </a:r>
            <a:r>
              <a:rPr lang="en-US" dirty="0" err="1"/>
              <a:t>manutenção</a:t>
            </a:r>
            <a:r>
              <a:rPr lang="en-US" dirty="0"/>
              <a:t> de </a:t>
            </a:r>
            <a:r>
              <a:rPr lang="en-US" dirty="0" err="1"/>
              <a:t>confiabilidade</a:t>
            </a:r>
            <a:r>
              <a:rPr lang="en-US" dirty="0"/>
              <a:t>, </a:t>
            </a:r>
            <a:r>
              <a:rPr lang="en-US" dirty="0" err="1"/>
              <a:t>integridade</a:t>
            </a:r>
            <a:r>
              <a:rPr lang="en-US" dirty="0"/>
              <a:t>, e </a:t>
            </a:r>
            <a:r>
              <a:rPr lang="en-US" dirty="0" err="1"/>
              <a:t>disponibilidade</a:t>
            </a:r>
            <a:r>
              <a:rPr lang="en-US" dirty="0"/>
              <a:t> de </a:t>
            </a:r>
            <a:r>
              <a:rPr lang="en-US" dirty="0" err="1"/>
              <a:t>sistemas</a:t>
            </a:r>
            <a:r>
              <a:rPr lang="en-US" dirty="0"/>
              <a:t> de </a:t>
            </a:r>
            <a:r>
              <a:rPr lang="en-US" dirty="0" err="1"/>
              <a:t>computadores</a:t>
            </a:r>
            <a:endParaRPr lang="en-US" dirty="0"/>
          </a:p>
          <a:p>
            <a:endParaRPr lang="en-US" dirty="0"/>
          </a:p>
          <a:p>
            <a:r>
              <a:rPr lang="en-US" b="1" dirty="0" err="1"/>
              <a:t>Recuperação</a:t>
            </a:r>
            <a:r>
              <a:rPr lang="en-US" b="1" dirty="0"/>
              <a:t> de dados</a:t>
            </a:r>
            <a:r>
              <a:rPr lang="en-US" dirty="0"/>
              <a:t> </a:t>
            </a:r>
            <a:r>
              <a:rPr lang="en-US" dirty="0" err="1"/>
              <a:t>é</a:t>
            </a:r>
            <a:r>
              <a:rPr lang="en-US" dirty="0"/>
              <a:t> o </a:t>
            </a:r>
            <a:r>
              <a:rPr lang="en-US" dirty="0" err="1"/>
              <a:t>processo</a:t>
            </a:r>
            <a:r>
              <a:rPr lang="en-US" dirty="0"/>
              <a:t> de </a:t>
            </a:r>
            <a:r>
              <a:rPr lang="en-US" dirty="0" err="1"/>
              <a:t>recuperar</a:t>
            </a:r>
            <a:r>
              <a:rPr lang="en-US" dirty="0"/>
              <a:t> dados </a:t>
            </a:r>
            <a:r>
              <a:rPr lang="en-US" dirty="0" err="1"/>
              <a:t>inacessíveis</a:t>
            </a:r>
            <a:r>
              <a:rPr lang="en-US" dirty="0"/>
              <a:t> a </a:t>
            </a:r>
            <a:r>
              <a:rPr lang="en-US" dirty="0" err="1"/>
              <a:t>partir</a:t>
            </a:r>
            <a:r>
              <a:rPr lang="en-US" dirty="0"/>
              <a:t> de </a:t>
            </a:r>
            <a:r>
              <a:rPr lang="en-US" dirty="0" err="1"/>
              <a:t>sistemas</a:t>
            </a:r>
            <a:r>
              <a:rPr lang="en-US" dirty="0"/>
              <a:t> de </a:t>
            </a:r>
            <a:r>
              <a:rPr lang="en-US" dirty="0" err="1"/>
              <a:t>computadores</a:t>
            </a:r>
            <a:r>
              <a:rPr lang="en-US" dirty="0"/>
              <a:t> </a:t>
            </a:r>
            <a:r>
              <a:rPr lang="en-US" dirty="0" err="1"/>
              <a:t>corrompidos</a:t>
            </a:r>
            <a:r>
              <a:rPr lang="en-US" dirty="0"/>
              <a:t> </a:t>
            </a:r>
            <a:r>
              <a:rPr lang="en-US" dirty="0" err="1"/>
              <a:t>ou</a:t>
            </a:r>
            <a:r>
              <a:rPr lang="en-US" dirty="0"/>
              <a:t> </a:t>
            </a:r>
            <a:r>
              <a:rPr lang="en-US" dirty="0" err="1"/>
              <a:t>danificados</a:t>
            </a:r>
            <a:r>
              <a:rPr lang="en-US" dirty="0"/>
              <a:t> </a:t>
            </a:r>
            <a:r>
              <a:rPr lang="en-US" dirty="0" err="1"/>
              <a:t>não</a:t>
            </a:r>
            <a:r>
              <a:rPr lang="en-US" dirty="0"/>
              <a:t> </a:t>
            </a:r>
            <a:r>
              <a:rPr lang="en-US" dirty="0" err="1"/>
              <a:t>necessariamente</a:t>
            </a:r>
            <a:r>
              <a:rPr lang="en-US" dirty="0"/>
              <a:t> no </a:t>
            </a:r>
            <a:r>
              <a:rPr lang="en-US" dirty="0" err="1"/>
              <a:t>âmbito</a:t>
            </a:r>
            <a:r>
              <a:rPr lang="en-US" dirty="0"/>
              <a:t> de </a:t>
            </a:r>
            <a:r>
              <a:rPr lang="en-US" dirty="0" err="1"/>
              <a:t>uma</a:t>
            </a:r>
            <a:r>
              <a:rPr lang="en-US" dirty="0"/>
              <a:t> </a:t>
            </a:r>
            <a:r>
              <a:rPr lang="en-US" dirty="0" err="1"/>
              <a:t>investigação</a:t>
            </a:r>
            <a:r>
              <a:rPr lang="en-US" dirty="0"/>
              <a:t> digital</a:t>
            </a: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152400" y="4191000"/>
            <a:ext cx="2235200" cy="16764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0" y="1906443"/>
            <a:ext cx="2142575" cy="1444589"/>
          </a:xfrm>
          <a:prstGeom prst="rect">
            <a:avLst/>
          </a:prstGeom>
        </p:spPr>
      </p:pic>
    </p:spTree>
    <p:extLst>
      <p:ext uri="{BB962C8B-B14F-4D97-AF65-F5344CB8AC3E}">
        <p14:creationId xmlns:p14="http://schemas.microsoft.com/office/powerpoint/2010/main" val="4277397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Ciclo</a:t>
            </a:r>
            <a:r>
              <a:rPr lang="en-US" dirty="0"/>
              <a:t> de </a:t>
            </a:r>
            <a:r>
              <a:rPr lang="en-US" dirty="0" err="1"/>
              <a:t>vida</a:t>
            </a:r>
            <a:r>
              <a:rPr lang="en-US" dirty="0"/>
              <a:t>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pic>
        <p:nvPicPr>
          <p:cNvPr id="7" name="Picture 7" descr="C:\Documents and Settings\palaniv\Desktop\Imagebank\03\f03-01-9780123742681.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0" r="-1228"/>
          <a:stretch/>
        </p:blipFill>
        <p:spPr bwMode="auto">
          <a:xfrm>
            <a:off x="1864876" y="1790174"/>
            <a:ext cx="6512553" cy="43820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ight Arrow 9"/>
          <p:cNvSpPr/>
          <p:nvPr/>
        </p:nvSpPr>
        <p:spPr>
          <a:xfrm>
            <a:off x="685800" y="1676400"/>
            <a:ext cx="1066800" cy="1066800"/>
          </a:xfrm>
          <a:prstGeom prst="rightArrow">
            <a:avLst>
              <a:gd name="adj1" fmla="val 60483"/>
              <a:gd name="adj2" fmla="val 50000"/>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Início</a:t>
            </a:r>
            <a:endParaRPr lang="en-US" dirty="0"/>
          </a:p>
        </p:txBody>
      </p:sp>
      <p:sp>
        <p:nvSpPr>
          <p:cNvPr id="12" name="TextBox 11"/>
          <p:cNvSpPr txBox="1"/>
          <p:nvPr/>
        </p:nvSpPr>
        <p:spPr>
          <a:xfrm>
            <a:off x="2967229" y="3505200"/>
            <a:ext cx="2604132" cy="830997"/>
          </a:xfrm>
          <a:prstGeom prst="rect">
            <a:avLst/>
          </a:prstGeom>
          <a:solidFill>
            <a:srgbClr val="FFFFFF"/>
          </a:solidFill>
          <a:ln>
            <a:noFill/>
          </a:ln>
        </p:spPr>
        <p:txBody>
          <a:bodyPr wrap="square" rtlCol="0">
            <a:spAutoFit/>
          </a:bodyPr>
          <a:lstStyle/>
          <a:p>
            <a:pPr algn="ctr"/>
            <a:r>
              <a:rPr lang="en-US" sz="2400" dirty="0"/>
              <a:t>  </a:t>
            </a:r>
          </a:p>
          <a:p>
            <a:pPr algn="ctr"/>
            <a:endParaRPr lang="en-US" sz="2400" dirty="0"/>
          </a:p>
        </p:txBody>
      </p:sp>
      <p:sp>
        <p:nvSpPr>
          <p:cNvPr id="13" name="TextBox 12"/>
          <p:cNvSpPr txBox="1"/>
          <p:nvPr/>
        </p:nvSpPr>
        <p:spPr>
          <a:xfrm>
            <a:off x="1981200" y="1219200"/>
            <a:ext cx="6019800" cy="461665"/>
          </a:xfrm>
          <a:prstGeom prst="rect">
            <a:avLst/>
          </a:prstGeom>
          <a:solidFill>
            <a:srgbClr val="FFFFFF"/>
          </a:solidFill>
          <a:ln>
            <a:noFill/>
          </a:ln>
        </p:spPr>
        <p:txBody>
          <a:bodyPr wrap="square" rtlCol="0">
            <a:spAutoFit/>
          </a:bodyPr>
          <a:lstStyle/>
          <a:p>
            <a:pPr algn="ctr"/>
            <a:r>
              <a:rPr lang="en-US" sz="2400" dirty="0" err="1"/>
              <a:t>Processo</a:t>
            </a:r>
            <a:r>
              <a:rPr lang="en-US" sz="2400" dirty="0"/>
              <a:t> de </a:t>
            </a:r>
            <a:r>
              <a:rPr lang="en-US" sz="2400" dirty="0" err="1"/>
              <a:t>resolução</a:t>
            </a:r>
            <a:r>
              <a:rPr lang="en-US" sz="2400" dirty="0"/>
              <a:t> de um </a:t>
            </a:r>
            <a:r>
              <a:rPr lang="en-US" sz="2400" dirty="0" err="1"/>
              <a:t>caso</a:t>
            </a:r>
            <a:r>
              <a:rPr lang="en-US" sz="2400" dirty="0"/>
              <a:t> / </a:t>
            </a:r>
            <a:r>
              <a:rPr lang="en-US" sz="2400" dirty="0" err="1"/>
              <a:t>incidente</a:t>
            </a:r>
            <a:endParaRPr lang="en-US" sz="2400" dirty="0"/>
          </a:p>
        </p:txBody>
      </p:sp>
      <p:sp>
        <p:nvSpPr>
          <p:cNvPr id="6" name="Slide Number Placeholder 5"/>
          <p:cNvSpPr>
            <a:spLocks noGrp="1"/>
          </p:cNvSpPr>
          <p:nvPr>
            <p:ph type="sldNum" sz="quarter" idx="12"/>
          </p:nvPr>
        </p:nvSpPr>
        <p:spPr/>
        <p:txBody>
          <a:bodyPr/>
          <a:lstStyle/>
          <a:p>
            <a:fld id="{BAFC06C6-5388-EF48-9B75-F2C2BBFC0E68}" type="slidenum">
              <a:rPr lang="en-US" smtClean="0"/>
              <a:t>14</a:t>
            </a:fld>
            <a:endParaRPr lang="en-US" dirty="0"/>
          </a:p>
        </p:txBody>
      </p:sp>
    </p:spTree>
    <p:extLst>
      <p:ext uri="{BB962C8B-B14F-4D97-AF65-F5344CB8AC3E}">
        <p14:creationId xmlns:p14="http://schemas.microsoft.com/office/powerpoint/2010/main" val="2002345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7015-E22D-094F-8421-B043EBD29EA6}"/>
              </a:ext>
            </a:extLst>
          </p:cNvPr>
          <p:cNvSpPr>
            <a:spLocks noGrp="1"/>
          </p:cNvSpPr>
          <p:nvPr>
            <p:ph type="title"/>
          </p:nvPr>
        </p:nvSpPr>
        <p:spPr/>
        <p:txBody>
          <a:bodyPr/>
          <a:lstStyle/>
          <a:p>
            <a:r>
              <a:rPr lang="en-US" dirty="0" err="1"/>
              <a:t>Foco</a:t>
            </a:r>
            <a:r>
              <a:rPr lang="en-US" dirty="0"/>
              <a:t> principal </a:t>
            </a:r>
            <a:r>
              <a:rPr lang="en-US" dirty="0" err="1"/>
              <a:t>deste</a:t>
            </a:r>
            <a:r>
              <a:rPr lang="en-US" dirty="0"/>
              <a:t> </a:t>
            </a:r>
            <a:r>
              <a:rPr lang="en-US" dirty="0" err="1"/>
              <a:t>seminário</a:t>
            </a:r>
            <a:endParaRPr lang="en-US" dirty="0"/>
          </a:p>
        </p:txBody>
      </p:sp>
      <p:sp>
        <p:nvSpPr>
          <p:cNvPr id="3" name="Date Placeholder 2">
            <a:extLst>
              <a:ext uri="{FF2B5EF4-FFF2-40B4-BE49-F238E27FC236}">
                <a16:creationId xmlns:a16="http://schemas.microsoft.com/office/drawing/2014/main" id="{474B6053-5116-584D-8480-3AE32CD855D7}"/>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DEEC632-9DAD-E54C-985C-A9B49818911F}"/>
              </a:ext>
            </a:extLst>
          </p:cNvPr>
          <p:cNvSpPr>
            <a:spLocks noGrp="1"/>
          </p:cNvSpPr>
          <p:nvPr>
            <p:ph type="ftr" sz="quarter" idx="11"/>
          </p:nvPr>
        </p:nvSpPr>
        <p:spPr/>
        <p:txBody>
          <a:bodyPr/>
          <a:lstStyle/>
          <a:p>
            <a:r>
              <a:rPr lang="en-US"/>
              <a:t>Segurança Forense - Nuno Santos</a:t>
            </a:r>
            <a:endParaRPr lang="en-US" dirty="0"/>
          </a:p>
        </p:txBody>
      </p:sp>
      <p:sp>
        <p:nvSpPr>
          <p:cNvPr id="5" name="Slide Number Placeholder 4">
            <a:extLst>
              <a:ext uri="{FF2B5EF4-FFF2-40B4-BE49-F238E27FC236}">
                <a16:creationId xmlns:a16="http://schemas.microsoft.com/office/drawing/2014/main" id="{6E4C8105-2A17-6246-913C-DA9530821018}"/>
              </a:ext>
            </a:extLst>
          </p:cNvPr>
          <p:cNvSpPr>
            <a:spLocks noGrp="1"/>
          </p:cNvSpPr>
          <p:nvPr>
            <p:ph type="sldNum" sz="quarter" idx="12"/>
          </p:nvPr>
        </p:nvSpPr>
        <p:spPr/>
        <p:txBody>
          <a:bodyPr/>
          <a:lstStyle/>
          <a:p>
            <a:fld id="{BAFC06C6-5388-EF48-9B75-F2C2BBFC0E68}" type="slidenum">
              <a:rPr lang="en-US" smtClean="0"/>
              <a:t>15</a:t>
            </a:fld>
            <a:endParaRPr lang="en-US" dirty="0"/>
          </a:p>
        </p:txBody>
      </p:sp>
      <p:sp>
        <p:nvSpPr>
          <p:cNvPr id="6" name="Content Placeholder 5">
            <a:extLst>
              <a:ext uri="{FF2B5EF4-FFF2-40B4-BE49-F238E27FC236}">
                <a16:creationId xmlns:a16="http://schemas.microsoft.com/office/drawing/2014/main" id="{A210D1EC-ECAF-7544-9BCB-0DEA90C3021D}"/>
              </a:ext>
            </a:extLst>
          </p:cNvPr>
          <p:cNvSpPr>
            <a:spLocks noGrp="1"/>
          </p:cNvSpPr>
          <p:nvPr>
            <p:ph sz="quarter" idx="1"/>
          </p:nvPr>
        </p:nvSpPr>
        <p:spPr/>
        <p:txBody>
          <a:bodyPr/>
          <a:lstStyle/>
          <a:p>
            <a:pPr marL="0" indent="0" algn="ctr">
              <a:buNone/>
            </a:pPr>
            <a:r>
              <a:rPr lang="en-US" sz="3200" b="1" dirty="0" err="1"/>
              <a:t>Aquisição</a:t>
            </a:r>
            <a:r>
              <a:rPr lang="en-US" sz="3200" b="1" dirty="0"/>
              <a:t> de </a:t>
            </a:r>
            <a:r>
              <a:rPr lang="en-US" sz="3200" b="1" dirty="0" err="1"/>
              <a:t>prova</a:t>
            </a:r>
            <a:r>
              <a:rPr lang="en-US" sz="3200" b="1" dirty="0"/>
              <a:t> digital </a:t>
            </a:r>
            <a:r>
              <a:rPr lang="en-US" sz="3200" b="1" dirty="0" err="1"/>
              <a:t>em</a:t>
            </a:r>
            <a:r>
              <a:rPr lang="en-US" sz="3200" b="1" dirty="0"/>
              <a:t> scenarios de </a:t>
            </a:r>
            <a:r>
              <a:rPr lang="en-US" sz="3200" b="1" dirty="0" err="1"/>
              <a:t>investigação</a:t>
            </a:r>
            <a:r>
              <a:rPr lang="en-US" sz="3200" b="1" dirty="0"/>
              <a:t> </a:t>
            </a:r>
            <a:r>
              <a:rPr lang="en-US" sz="3200" b="1" dirty="0" err="1"/>
              <a:t>forense</a:t>
            </a:r>
            <a:endParaRPr lang="en-US" sz="3200" b="1" dirty="0"/>
          </a:p>
        </p:txBody>
      </p:sp>
      <p:pic>
        <p:nvPicPr>
          <p:cNvPr id="9" name="Content Placeholder 11">
            <a:extLst>
              <a:ext uri="{FF2B5EF4-FFF2-40B4-BE49-F238E27FC236}">
                <a16:creationId xmlns:a16="http://schemas.microsoft.com/office/drawing/2014/main" id="{5DFCA779-D109-FA4F-B537-3E28D6547B16}"/>
              </a:ext>
            </a:extLst>
          </p:cNvPr>
          <p:cNvPicPr>
            <a:picLocks noChangeAspect="1"/>
          </p:cNvPicPr>
          <p:nvPr/>
        </p:nvPicPr>
        <p:blipFill>
          <a:blip r:embed="rId2"/>
          <a:srcRect t="10005" b="10005"/>
          <a:stretch>
            <a:fillRect/>
          </a:stretch>
        </p:blipFill>
        <p:spPr>
          <a:xfrm>
            <a:off x="1752600" y="2577389"/>
            <a:ext cx="5864352" cy="3518611"/>
          </a:xfrm>
          <a:prstGeom prst="rect">
            <a:avLst/>
          </a:prstGeom>
        </p:spPr>
      </p:pic>
    </p:spTree>
    <p:extLst>
      <p:ext uri="{BB962C8B-B14F-4D97-AF65-F5344CB8AC3E}">
        <p14:creationId xmlns:p14="http://schemas.microsoft.com/office/powerpoint/2010/main" val="60059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Processo</a:t>
            </a:r>
            <a:r>
              <a:rPr lang="en-US" dirty="0"/>
              <a:t> de </a:t>
            </a:r>
            <a:r>
              <a:rPr lang="en-US" dirty="0" err="1"/>
              <a:t>investigação</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2" name="Slide Number Placeholder 1"/>
          <p:cNvSpPr>
            <a:spLocks noGrp="1"/>
          </p:cNvSpPr>
          <p:nvPr>
            <p:ph type="sldNum" sz="quarter" idx="12"/>
          </p:nvPr>
        </p:nvSpPr>
        <p:spPr/>
        <p:txBody>
          <a:bodyPr/>
          <a:lstStyle/>
          <a:p>
            <a:fld id="{D7E63A33-8271-4DD0-9C48-789913D7C115}" type="slidenum">
              <a:rPr lang="en-US" smtClean="0"/>
              <a:pPr/>
              <a:t>16</a:t>
            </a:fld>
            <a:endParaRPr lang="en-US" dirty="0"/>
          </a:p>
        </p:txBody>
      </p:sp>
    </p:spTree>
    <p:extLst>
      <p:ext uri="{BB962C8B-B14F-4D97-AF65-F5344CB8AC3E}">
        <p14:creationId xmlns:p14="http://schemas.microsoft.com/office/powerpoint/2010/main" val="2214962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a:bodyPr>
          <a:lstStyle/>
          <a:p>
            <a:r>
              <a:rPr lang="en-US" dirty="0" err="1"/>
              <a:t>Prova</a:t>
            </a:r>
            <a:r>
              <a:rPr lang="en-US" dirty="0"/>
              <a:t> </a:t>
            </a:r>
            <a:r>
              <a:rPr lang="en-US" dirty="0" err="1"/>
              <a:t>deve</a:t>
            </a:r>
            <a:r>
              <a:rPr lang="en-US" dirty="0"/>
              <a:t> </a:t>
            </a:r>
            <a:r>
              <a:rPr lang="en-US" dirty="0" err="1"/>
              <a:t>ser</a:t>
            </a:r>
            <a:r>
              <a:rPr lang="en-US" dirty="0"/>
              <a:t> </a:t>
            </a:r>
            <a:r>
              <a:rPr lang="en-US" dirty="0" err="1"/>
              <a:t>admissível</a:t>
            </a:r>
            <a:r>
              <a:rPr lang="en-US" dirty="0"/>
              <a:t> </a:t>
            </a:r>
            <a:r>
              <a:rPr lang="en-US" dirty="0" err="1"/>
              <a:t>em</a:t>
            </a:r>
            <a:r>
              <a:rPr lang="en-US" dirty="0"/>
              <a:t> tribunal</a:t>
            </a:r>
          </a:p>
        </p:txBody>
      </p:sp>
      <p:sp>
        <p:nvSpPr>
          <p:cNvPr id="3" name="Content Placeholder 2"/>
          <p:cNvSpPr>
            <a:spLocks noGrp="1"/>
          </p:cNvSpPr>
          <p:nvPr>
            <p:ph sz="quarter" idx="1"/>
          </p:nvPr>
        </p:nvSpPr>
        <p:spPr/>
        <p:txBody>
          <a:bodyPr>
            <a:normAutofit fontScale="92500"/>
          </a:bodyPr>
          <a:lstStyle/>
          <a:p>
            <a:r>
              <a:rPr lang="en-US" dirty="0"/>
              <a:t>O que </a:t>
            </a:r>
            <a:r>
              <a:rPr lang="en-US" dirty="0" err="1"/>
              <a:t>torna</a:t>
            </a:r>
            <a:r>
              <a:rPr lang="en-US" dirty="0"/>
              <a:t> a </a:t>
            </a:r>
            <a:r>
              <a:rPr lang="en-US" dirty="0" err="1"/>
              <a:t>prova</a:t>
            </a:r>
            <a:r>
              <a:rPr lang="en-US" dirty="0"/>
              <a:t> “</a:t>
            </a:r>
            <a:r>
              <a:rPr lang="en-US" dirty="0" err="1"/>
              <a:t>admissível</a:t>
            </a:r>
            <a:r>
              <a:rPr lang="en-US" dirty="0"/>
              <a:t>”?</a:t>
            </a:r>
          </a:p>
          <a:p>
            <a:pPr lvl="1"/>
            <a:r>
              <a:rPr lang="en-US" dirty="0" err="1"/>
              <a:t>Resposta</a:t>
            </a:r>
            <a:r>
              <a:rPr lang="en-US" dirty="0"/>
              <a:t> </a:t>
            </a:r>
            <a:r>
              <a:rPr lang="en-US" dirty="0" err="1"/>
              <a:t>curta</a:t>
            </a:r>
            <a:r>
              <a:rPr lang="en-US" dirty="0"/>
              <a:t> – se o </a:t>
            </a:r>
            <a:r>
              <a:rPr lang="en-US" dirty="0" err="1"/>
              <a:t>juiz</a:t>
            </a:r>
            <a:r>
              <a:rPr lang="en-US" dirty="0"/>
              <a:t> </a:t>
            </a:r>
            <a:r>
              <a:rPr lang="en-US" dirty="0" err="1"/>
              <a:t>diz</a:t>
            </a:r>
            <a:r>
              <a:rPr lang="en-US" dirty="0"/>
              <a:t> que sim, </a:t>
            </a:r>
            <a:r>
              <a:rPr lang="en-US" dirty="0" err="1"/>
              <a:t>então</a:t>
            </a:r>
            <a:r>
              <a:rPr lang="en-US" dirty="0"/>
              <a:t> </a:t>
            </a:r>
            <a:r>
              <a:rPr lang="en-US" dirty="0" err="1"/>
              <a:t>é</a:t>
            </a:r>
            <a:r>
              <a:rPr lang="en-US" dirty="0"/>
              <a:t>…</a:t>
            </a:r>
          </a:p>
          <a:p>
            <a:endParaRPr lang="en-US" dirty="0"/>
          </a:p>
          <a:p>
            <a:r>
              <a:rPr lang="en-US" dirty="0" err="1"/>
              <a:t>Juízes</a:t>
            </a:r>
            <a:r>
              <a:rPr lang="en-US" dirty="0"/>
              <a:t> </a:t>
            </a:r>
            <a:r>
              <a:rPr lang="en-US" dirty="0" err="1"/>
              <a:t>usam</a:t>
            </a:r>
            <a:r>
              <a:rPr lang="en-US" dirty="0"/>
              <a:t> </a:t>
            </a:r>
            <a:r>
              <a:rPr lang="en-US" dirty="0" err="1"/>
              <a:t>regras</a:t>
            </a:r>
            <a:r>
              <a:rPr lang="en-US" dirty="0"/>
              <a:t> </a:t>
            </a:r>
            <a:r>
              <a:rPr lang="en-US" dirty="0" err="1"/>
              <a:t>gerais</a:t>
            </a:r>
            <a:r>
              <a:rPr lang="en-US" dirty="0"/>
              <a:t> para </a:t>
            </a:r>
            <a:r>
              <a:rPr lang="en-US" dirty="0" err="1"/>
              <a:t>avaliar</a:t>
            </a:r>
            <a:r>
              <a:rPr lang="en-US" dirty="0"/>
              <a:t> </a:t>
            </a:r>
            <a:r>
              <a:rPr lang="en-US" dirty="0" err="1"/>
              <a:t>admissibilidade</a:t>
            </a:r>
            <a:r>
              <a:rPr lang="en-US" dirty="0"/>
              <a:t>:</a:t>
            </a:r>
          </a:p>
          <a:p>
            <a:pPr lvl="1"/>
            <a:r>
              <a:rPr lang="en-US" dirty="0"/>
              <a:t>A </a:t>
            </a:r>
            <a:r>
              <a:rPr lang="en-US" dirty="0" err="1"/>
              <a:t>prova</a:t>
            </a:r>
            <a:r>
              <a:rPr lang="en-US" dirty="0"/>
              <a:t> </a:t>
            </a:r>
            <a:r>
              <a:rPr lang="en-US" dirty="0" err="1"/>
              <a:t>é</a:t>
            </a:r>
            <a:r>
              <a:rPr lang="en-US" dirty="0"/>
              <a:t> </a:t>
            </a:r>
            <a:r>
              <a:rPr lang="en-US" u="sng" dirty="0" err="1"/>
              <a:t>relevante</a:t>
            </a:r>
            <a:r>
              <a:rPr lang="en-US" dirty="0"/>
              <a:t>?</a:t>
            </a:r>
          </a:p>
          <a:p>
            <a:pPr lvl="1"/>
            <a:r>
              <a:rPr lang="en-US" dirty="0"/>
              <a:t>A </a:t>
            </a:r>
            <a:r>
              <a:rPr lang="en-US" dirty="0" err="1"/>
              <a:t>prova</a:t>
            </a:r>
            <a:r>
              <a:rPr lang="en-US" dirty="0"/>
              <a:t> </a:t>
            </a:r>
            <a:r>
              <a:rPr lang="en-US" dirty="0" err="1"/>
              <a:t>é</a:t>
            </a:r>
            <a:r>
              <a:rPr lang="en-US" dirty="0"/>
              <a:t> </a:t>
            </a:r>
            <a:r>
              <a:rPr lang="en-US" u="sng" dirty="0" err="1"/>
              <a:t>autentica</a:t>
            </a:r>
            <a:r>
              <a:rPr lang="en-US" dirty="0"/>
              <a:t>?</a:t>
            </a:r>
          </a:p>
          <a:p>
            <a:pPr lvl="1"/>
            <a:r>
              <a:rPr lang="en-US" dirty="0"/>
              <a:t>A </a:t>
            </a:r>
            <a:r>
              <a:rPr lang="en-US" dirty="0" err="1"/>
              <a:t>prova</a:t>
            </a:r>
            <a:r>
              <a:rPr lang="en-US" dirty="0"/>
              <a:t> </a:t>
            </a:r>
            <a:r>
              <a:rPr lang="en-US" dirty="0" err="1"/>
              <a:t>é</a:t>
            </a:r>
            <a:r>
              <a:rPr lang="en-US" dirty="0"/>
              <a:t> </a:t>
            </a:r>
            <a:r>
              <a:rPr lang="en-US" u="sng" dirty="0" err="1"/>
              <a:t>credível</a:t>
            </a:r>
            <a:r>
              <a:rPr lang="en-US" dirty="0"/>
              <a:t>?</a:t>
            </a:r>
          </a:p>
          <a:p>
            <a:pPr lvl="1"/>
            <a:r>
              <a:rPr lang="en-US" dirty="0"/>
              <a:t>A </a:t>
            </a:r>
            <a:r>
              <a:rPr lang="en-US" dirty="0" err="1"/>
              <a:t>prova</a:t>
            </a:r>
            <a:r>
              <a:rPr lang="en-US" dirty="0"/>
              <a:t> </a:t>
            </a:r>
            <a:r>
              <a:rPr lang="en-US" dirty="0" err="1"/>
              <a:t>foi</a:t>
            </a:r>
            <a:r>
              <a:rPr lang="en-US" dirty="0"/>
              <a:t> </a:t>
            </a:r>
            <a:r>
              <a:rPr lang="en-US" dirty="0" err="1"/>
              <a:t>recolhida</a:t>
            </a:r>
            <a:r>
              <a:rPr lang="en-US" dirty="0"/>
              <a:t> de forma </a:t>
            </a:r>
            <a:r>
              <a:rPr lang="en-US" u="sng" dirty="0"/>
              <a:t>legal</a:t>
            </a:r>
            <a:r>
              <a:rPr lang="en-US" dirty="0"/>
              <a:t>?</a:t>
            </a:r>
          </a:p>
          <a:p>
            <a:endParaRPr lang="en-US" dirty="0"/>
          </a:p>
          <a:p>
            <a:r>
              <a:rPr lang="en-US" dirty="0" err="1"/>
              <a:t>Princípio</a:t>
            </a:r>
            <a:r>
              <a:rPr lang="en-US" dirty="0"/>
              <a:t> </a:t>
            </a:r>
            <a:r>
              <a:rPr lang="en-US" dirty="0" err="1"/>
              <a:t>mais</a:t>
            </a:r>
            <a:r>
              <a:rPr lang="en-US" dirty="0"/>
              <a:t> </a:t>
            </a:r>
            <a:r>
              <a:rPr lang="en-US" dirty="0" err="1"/>
              <a:t>importante</a:t>
            </a:r>
            <a:r>
              <a:rPr lang="en-US" dirty="0"/>
              <a:t> </a:t>
            </a:r>
            <a:r>
              <a:rPr lang="en-US" dirty="0" err="1"/>
              <a:t>é</a:t>
            </a:r>
            <a:r>
              <a:rPr lang="en-US" dirty="0"/>
              <a:t> a “</a:t>
            </a:r>
            <a:r>
              <a:rPr lang="en-US" u="sng" dirty="0" err="1"/>
              <a:t>regra</a:t>
            </a:r>
            <a:r>
              <a:rPr lang="en-US" u="sng" dirty="0"/>
              <a:t> </a:t>
            </a:r>
            <a:r>
              <a:rPr lang="en-US" u="sng" dirty="0" err="1"/>
              <a:t>excludente</a:t>
            </a:r>
            <a:r>
              <a:rPr lang="en-US" dirty="0"/>
              <a:t>” que </a:t>
            </a:r>
            <a:r>
              <a:rPr lang="en-US" dirty="0" err="1"/>
              <a:t>diz</a:t>
            </a:r>
            <a:r>
              <a:rPr lang="en-US" dirty="0"/>
              <a:t> que </a:t>
            </a:r>
            <a:r>
              <a:rPr lang="en-US" dirty="0" err="1"/>
              <a:t>não</a:t>
            </a:r>
            <a:r>
              <a:rPr lang="en-US" dirty="0"/>
              <a:t> </a:t>
            </a:r>
            <a:r>
              <a:rPr lang="en-US" dirty="0" err="1"/>
              <a:t>é</a:t>
            </a:r>
            <a:r>
              <a:rPr lang="en-US" dirty="0"/>
              <a:t> </a:t>
            </a:r>
            <a:r>
              <a:rPr lang="en-US" dirty="0" err="1"/>
              <a:t>admissível</a:t>
            </a:r>
            <a:r>
              <a:rPr lang="en-US" dirty="0"/>
              <a:t> se </a:t>
            </a:r>
            <a:r>
              <a:rPr lang="en-US" dirty="0" err="1"/>
              <a:t>estes</a:t>
            </a:r>
            <a:r>
              <a:rPr lang="en-US" dirty="0"/>
              <a:t> </a:t>
            </a:r>
            <a:r>
              <a:rPr lang="en-US" dirty="0" err="1"/>
              <a:t>critérios</a:t>
            </a:r>
            <a:r>
              <a:rPr lang="en-US" dirty="0"/>
              <a:t> </a:t>
            </a:r>
            <a:r>
              <a:rPr lang="en-US" dirty="0" err="1"/>
              <a:t>não</a:t>
            </a:r>
            <a:r>
              <a:rPr lang="en-US" dirty="0"/>
              <a:t> </a:t>
            </a:r>
            <a:r>
              <a:rPr lang="en-US" dirty="0" err="1"/>
              <a:t>são</a:t>
            </a:r>
            <a:r>
              <a:rPr lang="en-US" dirty="0"/>
              <a:t> </a:t>
            </a:r>
            <a:r>
              <a:rPr lang="en-US" dirty="0" err="1"/>
              <a:t>satisfeitos</a:t>
            </a:r>
            <a:endParaRPr lang="en-US" dirty="0"/>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17</a:t>
            </a:fld>
            <a:endParaRPr lang="en-US" dirty="0"/>
          </a:p>
        </p:txBody>
      </p:sp>
    </p:spTree>
    <p:extLst>
      <p:ext uri="{BB962C8B-B14F-4D97-AF65-F5344CB8AC3E}">
        <p14:creationId xmlns:p14="http://schemas.microsoft.com/office/powerpoint/2010/main" val="2563925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Lei do </a:t>
            </a:r>
            <a:r>
              <a:rPr lang="en-US" dirty="0" err="1"/>
              <a:t>Cibercrime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pt-BR" dirty="0"/>
              <a:t>Lei n.º 109/2009, de 15 de Setembro</a:t>
            </a:r>
            <a:endParaRPr lang="en-US" dirty="0"/>
          </a:p>
          <a:p>
            <a:pPr lvl="4"/>
            <a:endParaRPr lang="en-US" dirty="0"/>
          </a:p>
          <a:p>
            <a:pPr lvl="2"/>
            <a:endParaRPr lang="en-US" dirty="0"/>
          </a:p>
          <a:p>
            <a:r>
              <a:rPr lang="en-US" dirty="0"/>
              <a:t>CAPÍTULO III: </a:t>
            </a:r>
            <a:r>
              <a:rPr lang="en-US" dirty="0" err="1"/>
              <a:t>Disposições</a:t>
            </a:r>
            <a:r>
              <a:rPr lang="en-US" dirty="0"/>
              <a:t> </a:t>
            </a:r>
            <a:r>
              <a:rPr lang="en-US" dirty="0" err="1"/>
              <a:t>processuais</a:t>
            </a:r>
            <a:endParaRPr lang="en-US" dirty="0"/>
          </a:p>
          <a:p>
            <a:pPr lvl="1"/>
            <a:r>
              <a:rPr lang="en-US" dirty="0" err="1"/>
              <a:t>Artigo</a:t>
            </a:r>
            <a:r>
              <a:rPr lang="en-US" dirty="0"/>
              <a:t> 12.º: </a:t>
            </a:r>
            <a:r>
              <a:rPr lang="en-US" dirty="0" err="1"/>
              <a:t>Preservação</a:t>
            </a:r>
            <a:r>
              <a:rPr lang="en-US" dirty="0"/>
              <a:t> </a:t>
            </a:r>
            <a:r>
              <a:rPr lang="en-US" dirty="0" err="1"/>
              <a:t>expedita</a:t>
            </a:r>
            <a:r>
              <a:rPr lang="en-US" dirty="0"/>
              <a:t> de dados</a:t>
            </a:r>
          </a:p>
          <a:p>
            <a:pPr lvl="1"/>
            <a:r>
              <a:rPr lang="en-US" dirty="0" err="1"/>
              <a:t>Artigo</a:t>
            </a:r>
            <a:r>
              <a:rPr lang="en-US" dirty="0"/>
              <a:t> 13.º: </a:t>
            </a:r>
            <a:r>
              <a:rPr lang="en-US" dirty="0" err="1"/>
              <a:t>Revelação</a:t>
            </a:r>
            <a:r>
              <a:rPr lang="en-US" dirty="0"/>
              <a:t> </a:t>
            </a:r>
            <a:r>
              <a:rPr lang="en-US" dirty="0" err="1"/>
              <a:t>expedita</a:t>
            </a:r>
            <a:r>
              <a:rPr lang="en-US" dirty="0"/>
              <a:t> de dados de </a:t>
            </a:r>
            <a:r>
              <a:rPr lang="en-US" dirty="0" err="1"/>
              <a:t>tráfego</a:t>
            </a:r>
            <a:endParaRPr lang="en-US" dirty="0"/>
          </a:p>
          <a:p>
            <a:pPr lvl="1"/>
            <a:r>
              <a:rPr lang="en-US" dirty="0" err="1"/>
              <a:t>Artigo</a:t>
            </a:r>
            <a:r>
              <a:rPr lang="en-US" dirty="0"/>
              <a:t> 15.º: </a:t>
            </a:r>
            <a:r>
              <a:rPr lang="en-US" dirty="0" err="1"/>
              <a:t>Pesquisa</a:t>
            </a:r>
            <a:r>
              <a:rPr lang="en-US" dirty="0"/>
              <a:t> de dados </a:t>
            </a:r>
            <a:r>
              <a:rPr lang="en-US" dirty="0" err="1"/>
              <a:t>informáticos</a:t>
            </a:r>
            <a:endParaRPr lang="en-US" dirty="0"/>
          </a:p>
          <a:p>
            <a:pPr lvl="1"/>
            <a:r>
              <a:rPr lang="en-US" dirty="0" err="1"/>
              <a:t>Artigo</a:t>
            </a:r>
            <a:r>
              <a:rPr lang="en-US" dirty="0"/>
              <a:t> 16.º: </a:t>
            </a:r>
            <a:r>
              <a:rPr lang="en-US" dirty="0" err="1"/>
              <a:t>Apreensão</a:t>
            </a:r>
            <a:r>
              <a:rPr lang="en-US" dirty="0"/>
              <a:t> de dados </a:t>
            </a:r>
            <a:r>
              <a:rPr lang="en-US" dirty="0" err="1"/>
              <a:t>informáticos</a:t>
            </a:r>
            <a:endParaRPr lang="en-US" dirty="0"/>
          </a:p>
          <a:p>
            <a:pPr lvl="1"/>
            <a:r>
              <a:rPr lang="en-US" dirty="0" err="1"/>
              <a:t>Artigo</a:t>
            </a:r>
            <a:r>
              <a:rPr lang="en-US" dirty="0"/>
              <a:t> 17.º: </a:t>
            </a:r>
            <a:r>
              <a:rPr lang="en-US" dirty="0" err="1"/>
              <a:t>Apreensão</a:t>
            </a:r>
            <a:r>
              <a:rPr lang="en-US" dirty="0"/>
              <a:t> de </a:t>
            </a:r>
            <a:r>
              <a:rPr lang="en-US" dirty="0" err="1"/>
              <a:t>correio</a:t>
            </a:r>
            <a:r>
              <a:rPr lang="en-US" dirty="0"/>
              <a:t> </a:t>
            </a:r>
            <a:r>
              <a:rPr lang="en-US" dirty="0" err="1"/>
              <a:t>electrónico</a:t>
            </a:r>
            <a:r>
              <a:rPr lang="en-US" dirty="0"/>
              <a:t> e </a:t>
            </a:r>
            <a:r>
              <a:rPr lang="en-US" dirty="0" err="1"/>
              <a:t>registos</a:t>
            </a:r>
            <a:r>
              <a:rPr lang="en-US" dirty="0"/>
              <a:t> de </a:t>
            </a:r>
            <a:r>
              <a:rPr lang="en-US" dirty="0" err="1"/>
              <a:t>comunicações</a:t>
            </a:r>
            <a:r>
              <a:rPr lang="en-US" dirty="0"/>
              <a:t> de </a:t>
            </a:r>
            <a:r>
              <a:rPr lang="en-US" dirty="0" err="1"/>
              <a:t>natureza</a:t>
            </a:r>
            <a:r>
              <a:rPr lang="en-US" dirty="0"/>
              <a:t> </a:t>
            </a:r>
            <a:r>
              <a:rPr lang="en-US" dirty="0" err="1"/>
              <a:t>semelhante</a:t>
            </a:r>
            <a:endParaRPr lang="en-US" dirty="0"/>
          </a:p>
          <a:p>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18</a:t>
            </a:fld>
            <a:endParaRPr lang="en-US" dirty="0"/>
          </a:p>
        </p:txBody>
      </p:sp>
    </p:spTree>
    <p:extLst>
      <p:ext uri="{BB962C8B-B14F-4D97-AF65-F5344CB8AC3E}">
        <p14:creationId xmlns:p14="http://schemas.microsoft.com/office/powerpoint/2010/main" val="660338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goal of a digital investigation?</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382000" cy="4937760"/>
          </a:xfrm>
        </p:spPr>
        <p:txBody>
          <a:bodyPr>
            <a:normAutofit fontScale="92500"/>
          </a:bodyPr>
          <a:lstStyle/>
          <a:p>
            <a:r>
              <a:rPr lang="en-US" dirty="0"/>
              <a:t>To uncover the truth by producing </a:t>
            </a:r>
            <a:r>
              <a:rPr lang="en-US" b="1" dirty="0"/>
              <a:t>admissible evidence</a:t>
            </a:r>
          </a:p>
          <a:p>
            <a:endParaRPr lang="en-US" dirty="0"/>
          </a:p>
          <a:p>
            <a:r>
              <a:rPr lang="en-US" dirty="0"/>
              <a:t>To be admissible, evidence must meet the following criteria:</a:t>
            </a:r>
          </a:p>
          <a:p>
            <a:pPr lvl="1"/>
            <a:r>
              <a:rPr lang="en-US" b="1" dirty="0"/>
              <a:t>Relevance</a:t>
            </a:r>
            <a:r>
              <a:rPr lang="en-US" dirty="0"/>
              <a:t>: be related to the case and prove something</a:t>
            </a:r>
          </a:p>
          <a:p>
            <a:pPr lvl="1"/>
            <a:r>
              <a:rPr lang="en-US" b="1" dirty="0"/>
              <a:t>Authenticity</a:t>
            </a:r>
            <a:r>
              <a:rPr lang="en-US" dirty="0"/>
              <a:t>: evidence is the same as the originally seized</a:t>
            </a:r>
          </a:p>
          <a:p>
            <a:pPr lvl="1"/>
            <a:r>
              <a:rPr lang="en-US" b="1" dirty="0"/>
              <a:t>Credibility</a:t>
            </a:r>
            <a:r>
              <a:rPr lang="en-US" dirty="0"/>
              <a:t>: the original evidence or admissible hearsay</a:t>
            </a:r>
          </a:p>
          <a:p>
            <a:pPr lvl="1"/>
            <a:r>
              <a:rPr lang="en-US" b="1" dirty="0"/>
              <a:t>Legality</a:t>
            </a:r>
            <a:r>
              <a:rPr lang="en-US" dirty="0"/>
              <a:t>: search and seizure are authorized and privacy is assured</a:t>
            </a:r>
          </a:p>
          <a:p>
            <a:pPr lvl="1"/>
            <a:endParaRPr lang="en-US" dirty="0"/>
          </a:p>
          <a:p>
            <a:r>
              <a:rPr lang="en-US" dirty="0"/>
              <a:t>Ultimately, the judge decides, but the digital investigator is responsible for ensuring all these criteria are met</a:t>
            </a:r>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19</a:t>
            </a:fld>
            <a:endParaRPr lang="en-US" dirty="0"/>
          </a:p>
        </p:txBody>
      </p:sp>
    </p:spTree>
    <p:extLst>
      <p:ext uri="{BB962C8B-B14F-4D97-AF65-F5344CB8AC3E}">
        <p14:creationId xmlns:p14="http://schemas.microsoft.com/office/powerpoint/2010/main" val="1798020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t>
            </a:r>
            <a:r>
              <a:rPr lang="en-US" dirty="0" err="1"/>
              <a:t>pessoas</a:t>
            </a:r>
            <a:r>
              <a:rPr lang="en-US" dirty="0"/>
              <a:t> </a:t>
            </a:r>
            <a:r>
              <a:rPr lang="en-US" dirty="0" err="1"/>
              <a:t>deixam</a:t>
            </a:r>
            <a:r>
              <a:rPr lang="en-US" dirty="0"/>
              <a:t> </a:t>
            </a:r>
            <a:r>
              <a:rPr lang="en-US" dirty="0" err="1"/>
              <a:t>rasto</a:t>
            </a:r>
            <a:r>
              <a:rPr lang="en-US" dirty="0"/>
              <a:t> digital </a:t>
            </a:r>
            <a:r>
              <a:rPr lang="en-US" dirty="0" err="1"/>
              <a:t>em</a:t>
            </a:r>
            <a:r>
              <a:rPr lang="en-US" dirty="0"/>
              <a:t> </a:t>
            </a:r>
            <a:r>
              <a:rPr lang="en-US" dirty="0" err="1"/>
              <a:t>todo</a:t>
            </a:r>
            <a:r>
              <a:rPr lang="en-US" dirty="0"/>
              <a:t> o </a:t>
            </a:r>
            <a:r>
              <a:rPr lang="en-US" dirty="0" err="1"/>
              <a:t>lado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p:cNvSpPr>
            <a:spLocks noGrp="1"/>
          </p:cNvSpPr>
          <p:nvPr>
            <p:ph sz="quarter" idx="1"/>
          </p:nvPr>
        </p:nvSpPr>
        <p:spPr>
          <a:xfrm>
            <a:off x="1600200" y="1143000"/>
            <a:ext cx="5763946" cy="3989654"/>
          </a:xfrm>
        </p:spPr>
        <p:txBody>
          <a:bodyPr>
            <a:noAutofit/>
          </a:bodyPr>
          <a:lstStyle/>
          <a:p>
            <a:r>
              <a:rPr lang="en-US" sz="1800" dirty="0" err="1"/>
              <a:t>Ficheiros</a:t>
            </a:r>
            <a:r>
              <a:rPr lang="en-US" sz="1800" dirty="0"/>
              <a:t> </a:t>
            </a:r>
            <a:r>
              <a:rPr lang="en-US" sz="1800" dirty="0" err="1"/>
              <a:t>pessoais</a:t>
            </a:r>
            <a:r>
              <a:rPr lang="en-US" sz="1800" dirty="0"/>
              <a:t>, </a:t>
            </a:r>
            <a:r>
              <a:rPr lang="en-US" sz="1800" dirty="0" err="1"/>
              <a:t>histórico</a:t>
            </a:r>
            <a:r>
              <a:rPr lang="en-US" sz="1800" dirty="0"/>
              <a:t> web, etc. </a:t>
            </a:r>
            <a:r>
              <a:rPr lang="en-US" sz="1800" dirty="0" err="1"/>
              <a:t>são</a:t>
            </a:r>
            <a:r>
              <a:rPr lang="en-US" sz="1800" dirty="0"/>
              <a:t> </a:t>
            </a:r>
            <a:r>
              <a:rPr lang="en-US" sz="1800" dirty="0" err="1"/>
              <a:t>guardados</a:t>
            </a:r>
            <a:r>
              <a:rPr lang="en-US" sz="1800" dirty="0"/>
              <a:t> no desktop, </a:t>
            </a:r>
            <a:r>
              <a:rPr lang="en-US" sz="1800" dirty="0" err="1"/>
              <a:t>telefones</a:t>
            </a:r>
            <a:r>
              <a:rPr lang="en-US" sz="1800" dirty="0"/>
              <a:t>, e </a:t>
            </a:r>
            <a:r>
              <a:rPr lang="en-US" sz="1800" dirty="0" err="1"/>
              <a:t>serviços</a:t>
            </a:r>
            <a:r>
              <a:rPr lang="en-US" sz="1800" dirty="0"/>
              <a:t> cloud </a:t>
            </a:r>
            <a:r>
              <a:rPr lang="en-US" sz="1800" dirty="0" err="1"/>
              <a:t>como</a:t>
            </a:r>
            <a:r>
              <a:rPr lang="en-US" sz="1800" dirty="0"/>
              <a:t> Dropbox</a:t>
            </a:r>
          </a:p>
          <a:p>
            <a:pPr lvl="3"/>
            <a:endParaRPr lang="en-US" sz="800" dirty="0"/>
          </a:p>
          <a:p>
            <a:r>
              <a:rPr lang="en-US" sz="1800" dirty="0" err="1"/>
              <a:t>Ao</a:t>
            </a:r>
            <a:r>
              <a:rPr lang="en-US" sz="1800" dirty="0"/>
              <a:t> </a:t>
            </a:r>
            <a:r>
              <a:rPr lang="en-US" sz="1800" dirty="0" err="1"/>
              <a:t>logar</a:t>
            </a:r>
            <a:r>
              <a:rPr lang="en-US" sz="1800" dirty="0"/>
              <a:t>-se </a:t>
            </a:r>
            <a:r>
              <a:rPr lang="en-US" sz="1800" dirty="0" err="1"/>
              <a:t>em</a:t>
            </a:r>
            <a:r>
              <a:rPr lang="en-US" sz="1800" dirty="0"/>
              <a:t> sites </a:t>
            </a:r>
            <a:r>
              <a:rPr lang="en-US" sz="1800" dirty="0" err="1"/>
              <a:t>como</a:t>
            </a:r>
            <a:r>
              <a:rPr lang="en-US" sz="1800" dirty="0"/>
              <a:t> o Gmail, o </a:t>
            </a:r>
            <a:r>
              <a:rPr lang="en-US" sz="1800" dirty="0" err="1"/>
              <a:t>seu</a:t>
            </a:r>
            <a:r>
              <a:rPr lang="en-US" sz="1800" dirty="0"/>
              <a:t> </a:t>
            </a:r>
            <a:r>
              <a:rPr lang="en-US" sz="1800" dirty="0" err="1"/>
              <a:t>comportamento</a:t>
            </a:r>
            <a:r>
              <a:rPr lang="en-US" sz="1800" dirty="0"/>
              <a:t> </a:t>
            </a:r>
            <a:r>
              <a:rPr lang="en-US" sz="1800" dirty="0" err="1"/>
              <a:t>pode</a:t>
            </a:r>
            <a:r>
              <a:rPr lang="en-US" sz="1800" dirty="0"/>
              <a:t> </a:t>
            </a:r>
            <a:r>
              <a:rPr lang="en-US" sz="1800" dirty="0" err="1"/>
              <a:t>ser</a:t>
            </a:r>
            <a:r>
              <a:rPr lang="en-US" sz="1800" dirty="0"/>
              <a:t> </a:t>
            </a:r>
            <a:r>
              <a:rPr lang="en-US" sz="1800" dirty="0" err="1"/>
              <a:t>ligado</a:t>
            </a:r>
            <a:r>
              <a:rPr lang="en-US" sz="1800" dirty="0"/>
              <a:t> </a:t>
            </a:r>
            <a:r>
              <a:rPr lang="en-US" sz="1800" dirty="0" err="1"/>
              <a:t>ao</a:t>
            </a:r>
            <a:r>
              <a:rPr lang="en-US" sz="1800" dirty="0"/>
              <a:t> </a:t>
            </a:r>
            <a:r>
              <a:rPr lang="en-US" sz="1800" dirty="0" err="1"/>
              <a:t>seu</a:t>
            </a:r>
            <a:r>
              <a:rPr lang="en-US" sz="1800" dirty="0"/>
              <a:t> </a:t>
            </a:r>
            <a:r>
              <a:rPr lang="en-US" sz="1800" dirty="0" err="1"/>
              <a:t>nome</a:t>
            </a:r>
            <a:r>
              <a:rPr lang="en-US" sz="1800" dirty="0"/>
              <a:t> real e </a:t>
            </a:r>
            <a:r>
              <a:rPr lang="en-US" sz="1800" dirty="0" err="1"/>
              <a:t>endereço</a:t>
            </a:r>
            <a:r>
              <a:rPr lang="en-US" sz="1800" dirty="0"/>
              <a:t> de email</a:t>
            </a:r>
          </a:p>
          <a:p>
            <a:pPr lvl="4"/>
            <a:endParaRPr lang="en-US" sz="600" dirty="0"/>
          </a:p>
          <a:p>
            <a:r>
              <a:rPr lang="en-US" sz="1800" dirty="0" err="1"/>
              <a:t>Tudo</a:t>
            </a:r>
            <a:r>
              <a:rPr lang="en-US" sz="1800" dirty="0"/>
              <a:t> que </a:t>
            </a:r>
            <a:r>
              <a:rPr lang="en-US" sz="1800" dirty="0" err="1"/>
              <a:t>pesquisa</a:t>
            </a:r>
            <a:r>
              <a:rPr lang="en-US" sz="1800" dirty="0"/>
              <a:t> </a:t>
            </a:r>
            <a:r>
              <a:rPr lang="en-US" sz="1800" dirty="0" err="1"/>
              <a:t>na</a:t>
            </a:r>
            <a:r>
              <a:rPr lang="en-US" sz="1800" dirty="0"/>
              <a:t> Web e </a:t>
            </a:r>
            <a:r>
              <a:rPr lang="en-US" sz="1800" dirty="0" err="1"/>
              <a:t>compra</a:t>
            </a:r>
            <a:r>
              <a:rPr lang="en-US" sz="1800" dirty="0"/>
              <a:t> </a:t>
            </a:r>
            <a:r>
              <a:rPr lang="en-US" sz="1800" dirty="0" err="1"/>
              <a:t>em</a:t>
            </a:r>
            <a:r>
              <a:rPr lang="en-US" sz="1800" dirty="0"/>
              <a:t> sites </a:t>
            </a:r>
            <a:r>
              <a:rPr lang="en-US" sz="1800" dirty="0" err="1"/>
              <a:t>como</a:t>
            </a:r>
            <a:r>
              <a:rPr lang="en-US" sz="1800" dirty="0"/>
              <a:t> a Amazon </a:t>
            </a:r>
            <a:r>
              <a:rPr lang="en-US" sz="1800" dirty="0" err="1"/>
              <a:t>ou</a:t>
            </a:r>
            <a:r>
              <a:rPr lang="en-US" sz="1800" dirty="0"/>
              <a:t> </a:t>
            </a:r>
            <a:r>
              <a:rPr lang="en-US" sz="1800" dirty="0" err="1"/>
              <a:t>põe</a:t>
            </a:r>
            <a:r>
              <a:rPr lang="en-US" sz="1800" dirty="0"/>
              <a:t> no Facebook </a:t>
            </a:r>
            <a:r>
              <a:rPr lang="en-US" sz="1800" dirty="0" err="1"/>
              <a:t>fica</a:t>
            </a:r>
            <a:r>
              <a:rPr lang="en-US" sz="1800" dirty="0"/>
              <a:t> </a:t>
            </a:r>
            <a:r>
              <a:rPr lang="en-US" sz="1800" dirty="0" err="1"/>
              <a:t>gravado</a:t>
            </a:r>
            <a:r>
              <a:rPr lang="en-US" sz="1800" dirty="0"/>
              <a:t> para </a:t>
            </a:r>
            <a:r>
              <a:rPr lang="en-US" sz="1800" dirty="0" err="1"/>
              <a:t>sempre</a:t>
            </a:r>
            <a:endParaRPr lang="en-US" sz="1800" dirty="0"/>
          </a:p>
          <a:p>
            <a:pPr lvl="4"/>
            <a:endParaRPr lang="en-US" sz="600" dirty="0"/>
          </a:p>
          <a:p>
            <a:r>
              <a:rPr lang="en-US" sz="1800" dirty="0" err="1"/>
              <a:t>Dispositivos</a:t>
            </a:r>
            <a:r>
              <a:rPr lang="en-US" sz="1800" dirty="0"/>
              <a:t> </a:t>
            </a:r>
            <a:r>
              <a:rPr lang="en-US" sz="1800" dirty="0" err="1"/>
              <a:t>móveis</a:t>
            </a:r>
            <a:r>
              <a:rPr lang="en-US" sz="1800" dirty="0"/>
              <a:t> </a:t>
            </a:r>
            <a:r>
              <a:rPr lang="en-US" sz="1800" dirty="0" err="1"/>
              <a:t>deixam</a:t>
            </a:r>
            <a:r>
              <a:rPr lang="en-US" sz="1800" dirty="0"/>
              <a:t> </a:t>
            </a:r>
            <a:r>
              <a:rPr lang="en-US" sz="1800" dirty="0" err="1"/>
              <a:t>rastos</a:t>
            </a:r>
            <a:r>
              <a:rPr lang="en-US" sz="1800" dirty="0"/>
              <a:t>: as </a:t>
            </a:r>
            <a:r>
              <a:rPr lang="en-US" sz="1800" dirty="0" err="1"/>
              <a:t>chamadas</a:t>
            </a:r>
            <a:r>
              <a:rPr lang="en-US" sz="1800" dirty="0"/>
              <a:t> </a:t>
            </a:r>
            <a:r>
              <a:rPr lang="en-US" sz="1800" dirty="0" err="1"/>
              <a:t>feitas</a:t>
            </a:r>
            <a:r>
              <a:rPr lang="en-US" sz="1800" dirty="0"/>
              <a:t>, a </a:t>
            </a:r>
            <a:r>
              <a:rPr lang="en-US" sz="1800" dirty="0" err="1"/>
              <a:t>localização</a:t>
            </a:r>
            <a:r>
              <a:rPr lang="en-US" sz="1800" dirty="0"/>
              <a:t>, etc.</a:t>
            </a:r>
          </a:p>
          <a:p>
            <a:pPr lvl="2"/>
            <a:r>
              <a:rPr lang="en-US" sz="600" dirty="0"/>
              <a:t>	</a:t>
            </a:r>
          </a:p>
          <a:p>
            <a:r>
              <a:rPr lang="en-US" sz="1800" dirty="0" err="1"/>
              <a:t>Câmaras</a:t>
            </a:r>
            <a:r>
              <a:rPr lang="en-US" sz="1800" dirty="0"/>
              <a:t> de </a:t>
            </a:r>
            <a:r>
              <a:rPr lang="en-US" sz="1800" dirty="0" err="1"/>
              <a:t>vigilância</a:t>
            </a:r>
            <a:r>
              <a:rPr lang="en-US" sz="1800" dirty="0"/>
              <a:t> no metro e </a:t>
            </a:r>
            <a:r>
              <a:rPr lang="en-US" sz="1800" dirty="0" err="1"/>
              <a:t>autocarros</a:t>
            </a:r>
            <a:r>
              <a:rPr lang="en-US" sz="1800" dirty="0"/>
              <a:t> </a:t>
            </a:r>
            <a:r>
              <a:rPr lang="en-US" sz="1800" dirty="0" err="1"/>
              <a:t>registam</a:t>
            </a:r>
            <a:r>
              <a:rPr lang="en-US" sz="1800" dirty="0"/>
              <a:t> a </a:t>
            </a:r>
            <a:r>
              <a:rPr lang="en-US" sz="1800" dirty="0" err="1"/>
              <a:t>sua</a:t>
            </a:r>
            <a:r>
              <a:rPr lang="en-US" sz="1800" dirty="0"/>
              <a:t> entrada e </a:t>
            </a:r>
            <a:r>
              <a:rPr lang="en-US" sz="1800" dirty="0" err="1"/>
              <a:t>saída</a:t>
            </a:r>
            <a:r>
              <a:rPr lang="en-US" sz="1800" dirty="0"/>
              <a:t> </a:t>
            </a:r>
            <a:r>
              <a:rPr lang="en-US" sz="1800" dirty="0" err="1"/>
              <a:t>nos</a:t>
            </a:r>
            <a:r>
              <a:rPr lang="en-US" sz="1800" dirty="0"/>
              <a:t> </a:t>
            </a:r>
            <a:r>
              <a:rPr lang="en-US" sz="1800" dirty="0" err="1"/>
              <a:t>transportes</a:t>
            </a:r>
            <a:endParaRPr lang="en-US" sz="1800" dirty="0"/>
          </a:p>
          <a:p>
            <a:pPr lvl="8"/>
            <a:endParaRPr lang="en-US" sz="800" dirty="0"/>
          </a:p>
          <a:p>
            <a:r>
              <a:rPr lang="en-US" sz="1800" dirty="0"/>
              <a:t>…</a:t>
            </a:r>
          </a:p>
        </p:txBody>
      </p:sp>
      <p:sp>
        <p:nvSpPr>
          <p:cNvPr id="7" name="Rectangle 6"/>
          <p:cNvSpPr/>
          <p:nvPr/>
        </p:nvSpPr>
        <p:spPr>
          <a:xfrm>
            <a:off x="612648" y="5454650"/>
            <a:ext cx="8077200" cy="793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É</a:t>
            </a:r>
            <a:r>
              <a:rPr lang="en-US" sz="2400" dirty="0"/>
              <a:t> </a:t>
            </a:r>
            <a:r>
              <a:rPr lang="en-US" sz="2400" dirty="0" err="1"/>
              <a:t>possível</a:t>
            </a:r>
            <a:r>
              <a:rPr lang="en-US" sz="2400" dirty="0"/>
              <a:t> utilizer </a:t>
            </a:r>
            <a:r>
              <a:rPr lang="en-US" sz="2400" dirty="0" err="1"/>
              <a:t>estes</a:t>
            </a:r>
            <a:r>
              <a:rPr lang="en-US" sz="2400" dirty="0"/>
              <a:t> </a:t>
            </a:r>
            <a:r>
              <a:rPr lang="en-US" sz="2400" dirty="0" err="1"/>
              <a:t>rastos</a:t>
            </a:r>
            <a:r>
              <a:rPr lang="en-US" sz="2400" dirty="0"/>
              <a:t> </a:t>
            </a:r>
            <a:r>
              <a:rPr lang="en-US" sz="2400" dirty="0" err="1"/>
              <a:t>digitais</a:t>
            </a:r>
            <a:r>
              <a:rPr lang="en-US" sz="2400" dirty="0"/>
              <a:t> </a:t>
            </a:r>
            <a:r>
              <a:rPr lang="en-US" sz="2400" dirty="0" err="1"/>
              <a:t>como</a:t>
            </a:r>
            <a:r>
              <a:rPr lang="en-US" sz="2400" dirty="0"/>
              <a:t> </a:t>
            </a:r>
            <a:r>
              <a:rPr lang="en-US" sz="2400" dirty="0" err="1"/>
              <a:t>prova</a:t>
            </a:r>
            <a:r>
              <a:rPr lang="en-US" sz="2400" dirty="0"/>
              <a:t> </a:t>
            </a:r>
            <a:r>
              <a:rPr lang="en-US" sz="2400" dirty="0" err="1"/>
              <a:t>em</a:t>
            </a:r>
            <a:r>
              <a:rPr lang="en-US" sz="2400" dirty="0"/>
              <a:t> tribunal?</a:t>
            </a:r>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228600" y="1524000"/>
            <a:ext cx="1485900" cy="990600"/>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7846746" y="1369746"/>
            <a:ext cx="1068654" cy="1068654"/>
          </a:xfrm>
          <a:prstGeom prst="rect">
            <a:avLst/>
          </a:prstGeom>
        </p:spPr>
      </p:pic>
      <p:pic>
        <p:nvPicPr>
          <p:cNvPr id="10" name="Picture 9"/>
          <p:cNvPicPr>
            <a:picLocks noChangeAspect="1"/>
          </p:cNvPicPr>
          <p:nvPr/>
        </p:nvPicPr>
        <p:blipFill rotWithShape="1">
          <a:blip r:embed="rId4"/>
          <a:srcRect t="91634" r="43000" b="322"/>
          <a:stretch/>
        </p:blipFill>
        <p:spPr>
          <a:xfrm>
            <a:off x="7696200" y="2590800"/>
            <a:ext cx="1295400" cy="448845"/>
          </a:xfrm>
          <a:prstGeom prst="rect">
            <a:avLst/>
          </a:prstGeom>
        </p:spPr>
      </p:pic>
      <p:pic>
        <p:nvPicPr>
          <p:cNvPr id="11" name="Picture 10"/>
          <p:cNvPicPr>
            <a:picLocks noChangeAspect="1"/>
          </p:cNvPicPr>
          <p:nvPr/>
        </p:nvPicPr>
        <p:blipFill>
          <a:blip r:embed="rId5"/>
          <a:stretch>
            <a:fillRect/>
          </a:stretch>
        </p:blipFill>
        <p:spPr>
          <a:xfrm>
            <a:off x="762000" y="2895600"/>
            <a:ext cx="762000" cy="762000"/>
          </a:xfrm>
          <a:prstGeom prst="rect">
            <a:avLst/>
          </a:prstGeom>
        </p:spPr>
      </p:pic>
      <p:pic>
        <p:nvPicPr>
          <p:cNvPr id="13" name="Picture 12"/>
          <p:cNvPicPr>
            <a:picLocks noChangeAspect="1"/>
          </p:cNvPicPr>
          <p:nvPr/>
        </p:nvPicPr>
        <p:blipFill>
          <a:blip r:embed="rId6"/>
          <a:stretch>
            <a:fillRect/>
          </a:stretch>
        </p:blipFill>
        <p:spPr>
          <a:xfrm>
            <a:off x="7897546" y="3173146"/>
            <a:ext cx="1246454" cy="1246454"/>
          </a:xfrm>
          <a:prstGeom prst="rect">
            <a:avLst/>
          </a:prstGeom>
        </p:spPr>
      </p:pic>
      <p:pic>
        <p:nvPicPr>
          <p:cNvPr id="14" name="Picture 13"/>
          <p:cNvPicPr>
            <a:picLocks noChangeAspect="1"/>
          </p:cNvPicPr>
          <p:nvPr/>
        </p:nvPicPr>
        <p:blipFill>
          <a:blip r:embed="rId7"/>
          <a:stretch>
            <a:fillRect/>
          </a:stretch>
        </p:blipFill>
        <p:spPr>
          <a:xfrm>
            <a:off x="7573660" y="4213328"/>
            <a:ext cx="647771" cy="1042690"/>
          </a:xfrm>
          <a:prstGeom prst="rect">
            <a:avLst/>
          </a:prstGeom>
        </p:spPr>
      </p:pic>
      <p:pic>
        <p:nvPicPr>
          <p:cNvPr id="15" name="Picture 14"/>
          <p:cNvPicPr>
            <a:picLocks noChangeAspect="1"/>
          </p:cNvPicPr>
          <p:nvPr/>
        </p:nvPicPr>
        <p:blipFill>
          <a:blip r:embed="rId8"/>
          <a:stretch>
            <a:fillRect/>
          </a:stretch>
        </p:blipFill>
        <p:spPr>
          <a:xfrm>
            <a:off x="460276" y="4038600"/>
            <a:ext cx="835124" cy="1246454"/>
          </a:xfrm>
          <a:prstGeom prst="rect">
            <a:avLst/>
          </a:prstGeom>
        </p:spPr>
      </p:pic>
    </p:spTree>
    <p:extLst>
      <p:ext uri="{BB962C8B-B14F-4D97-AF65-F5344CB8AC3E}">
        <p14:creationId xmlns:p14="http://schemas.microsoft.com/office/powerpoint/2010/main" val="337107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848600" cy="914400"/>
          </a:xfrm>
        </p:spPr>
        <p:txBody>
          <a:bodyPr>
            <a:normAutofit fontScale="90000"/>
          </a:bodyPr>
          <a:lstStyle/>
          <a:p>
            <a:r>
              <a:rPr lang="en-US" dirty="0"/>
              <a:t>Objectivo do </a:t>
            </a:r>
            <a:r>
              <a:rPr lang="en-US" dirty="0" err="1"/>
              <a:t>processo</a:t>
            </a:r>
            <a:r>
              <a:rPr lang="en-US" dirty="0"/>
              <a:t> de </a:t>
            </a:r>
            <a:r>
              <a:rPr lang="en-US" dirty="0" err="1"/>
              <a:t>investigação</a:t>
            </a:r>
            <a:r>
              <a:rPr lang="en-US" dirty="0"/>
              <a:t> </a:t>
            </a:r>
            <a:r>
              <a:rPr lang="en-US" dirty="0" err="1"/>
              <a:t>forense</a:t>
            </a:r>
            <a:r>
              <a:rPr lang="en-US" dirty="0"/>
              <a:t>?</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pic>
        <p:nvPicPr>
          <p:cNvPr id="7" name="Picture 7" descr="C:\Documents and Settings\palaniv\Desktop\Imagebank\03\f03-01-9780123742681.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0" r="-1228"/>
          <a:stretch/>
        </p:blipFill>
        <p:spPr bwMode="auto">
          <a:xfrm>
            <a:off x="1524000" y="1790174"/>
            <a:ext cx="6512553" cy="43820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p:nvPr/>
        </p:nvSpPr>
        <p:spPr>
          <a:xfrm>
            <a:off x="2626353" y="3505200"/>
            <a:ext cx="2604132" cy="830997"/>
          </a:xfrm>
          <a:prstGeom prst="rect">
            <a:avLst/>
          </a:prstGeom>
          <a:solidFill>
            <a:srgbClr val="FFFFFF"/>
          </a:solidFill>
          <a:ln>
            <a:noFill/>
          </a:ln>
        </p:spPr>
        <p:txBody>
          <a:bodyPr wrap="square" rtlCol="0">
            <a:spAutoFit/>
          </a:bodyPr>
          <a:lstStyle/>
          <a:p>
            <a:pPr algn="ctr"/>
            <a:r>
              <a:rPr lang="en-US" sz="2400" dirty="0"/>
              <a:t>  </a:t>
            </a:r>
          </a:p>
          <a:p>
            <a:pPr algn="ctr"/>
            <a:endParaRPr lang="en-US" sz="2400" dirty="0"/>
          </a:p>
        </p:txBody>
      </p:sp>
      <p:sp>
        <p:nvSpPr>
          <p:cNvPr id="13" name="TextBox 12"/>
          <p:cNvSpPr txBox="1"/>
          <p:nvPr/>
        </p:nvSpPr>
        <p:spPr>
          <a:xfrm>
            <a:off x="609600" y="1290935"/>
            <a:ext cx="8077200" cy="461665"/>
          </a:xfrm>
          <a:prstGeom prst="rect">
            <a:avLst/>
          </a:prstGeom>
          <a:solidFill>
            <a:srgbClr val="FFFFFF"/>
          </a:solidFill>
          <a:ln>
            <a:noFill/>
          </a:ln>
        </p:spPr>
        <p:txBody>
          <a:bodyPr wrap="square" rtlCol="0">
            <a:spAutoFit/>
          </a:bodyPr>
          <a:lstStyle/>
          <a:p>
            <a:pPr algn="ctr"/>
            <a:r>
              <a:rPr lang="en-US" sz="2400" dirty="0" err="1"/>
              <a:t>Descobrir</a:t>
            </a:r>
            <a:r>
              <a:rPr lang="en-US" sz="2400" dirty="0"/>
              <a:t> a </a:t>
            </a:r>
            <a:r>
              <a:rPr lang="en-US" sz="2400" dirty="0" err="1"/>
              <a:t>verdade</a:t>
            </a:r>
            <a:r>
              <a:rPr lang="en-US" sz="2400" dirty="0"/>
              <a:t> </a:t>
            </a:r>
            <a:r>
              <a:rPr lang="en-US" sz="2400" dirty="0" err="1"/>
              <a:t>produzindo</a:t>
            </a:r>
            <a:r>
              <a:rPr lang="en-US" sz="2400" dirty="0"/>
              <a:t> </a:t>
            </a:r>
            <a:r>
              <a:rPr lang="en-US" sz="2400" dirty="0" err="1"/>
              <a:t>prova</a:t>
            </a:r>
            <a:r>
              <a:rPr lang="en-US" sz="2400" dirty="0"/>
              <a:t> </a:t>
            </a:r>
            <a:r>
              <a:rPr lang="en-US" sz="2400" dirty="0" err="1"/>
              <a:t>admissível</a:t>
            </a:r>
            <a:r>
              <a:rPr lang="en-US" sz="2400" dirty="0"/>
              <a:t> </a:t>
            </a:r>
            <a:r>
              <a:rPr lang="en-US" sz="2400" dirty="0" err="1"/>
              <a:t>em</a:t>
            </a:r>
            <a:r>
              <a:rPr lang="en-US" sz="2400" dirty="0"/>
              <a:t> tribunal</a:t>
            </a:r>
          </a:p>
        </p:txBody>
      </p:sp>
      <p:sp>
        <p:nvSpPr>
          <p:cNvPr id="5" name="Oval 4"/>
          <p:cNvSpPr/>
          <p:nvPr/>
        </p:nvSpPr>
        <p:spPr>
          <a:xfrm rot="905610">
            <a:off x="1119787" y="2128613"/>
            <a:ext cx="7303758" cy="18288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0"/>
          </p:nvPr>
        </p:nvSpPr>
        <p:spPr/>
        <p:txBody>
          <a:bodyPr/>
          <a:lstStyle/>
          <a:p>
            <a:r>
              <a:rPr lang="en-US"/>
              <a:t>2019</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20</a:t>
            </a:fld>
            <a:endParaRPr lang="en-US" dirty="0"/>
          </a:p>
        </p:txBody>
      </p:sp>
    </p:spTree>
    <p:extLst>
      <p:ext uri="{BB962C8B-B14F-4D97-AF65-F5344CB8AC3E}">
        <p14:creationId xmlns:p14="http://schemas.microsoft.com/office/powerpoint/2010/main" val="89399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Digital investigation model</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a:xfrm>
            <a:off x="457200" y="1219200"/>
            <a:ext cx="8229600" cy="3505200"/>
          </a:xfrm>
        </p:spPr>
        <p:txBody>
          <a:bodyPr>
            <a:normAutofit fontScale="92500" lnSpcReduction="10000"/>
          </a:bodyPr>
          <a:lstStyle/>
          <a:p>
            <a:pPr lvl="3">
              <a:lnSpc>
                <a:spcPct val="90000"/>
              </a:lnSpc>
            </a:pPr>
            <a:endParaRPr lang="en-US" dirty="0"/>
          </a:p>
          <a:p>
            <a:pPr>
              <a:lnSpc>
                <a:spcPct val="90000"/>
              </a:lnSpc>
            </a:pPr>
            <a:r>
              <a:rPr lang="en-US" dirty="0"/>
              <a:t>Predefined pattern of activities when performing an investigation to generate </a:t>
            </a:r>
            <a:r>
              <a:rPr lang="en-US" b="1" dirty="0"/>
              <a:t>admissible evidence</a:t>
            </a:r>
          </a:p>
          <a:p>
            <a:pPr>
              <a:lnSpc>
                <a:spcPct val="90000"/>
              </a:lnSpc>
            </a:pPr>
            <a:endParaRPr lang="en-US" dirty="0"/>
          </a:p>
          <a:p>
            <a:r>
              <a:rPr lang="en-US" dirty="0"/>
              <a:t>Serve as useful </a:t>
            </a:r>
            <a:r>
              <a:rPr lang="en-US" b="1" dirty="0"/>
              <a:t>points of reference </a:t>
            </a:r>
            <a:r>
              <a:rPr lang="en-US" dirty="0"/>
              <a:t>for reflecting on the state and nature of the field</a:t>
            </a:r>
          </a:p>
          <a:p>
            <a:pPr>
              <a:lnSpc>
                <a:spcPct val="90000"/>
              </a:lnSpc>
            </a:pPr>
            <a:endParaRPr lang="en-US" dirty="0"/>
          </a:p>
          <a:p>
            <a:pPr>
              <a:lnSpc>
                <a:spcPct val="90000"/>
              </a:lnSpc>
            </a:pPr>
            <a:r>
              <a:rPr lang="en-US" b="1" dirty="0"/>
              <a:t>Independent of a particular technology </a:t>
            </a:r>
            <a:r>
              <a:rPr lang="en-US" dirty="0"/>
              <a:t>in corporate, military, and law enforcement environments</a:t>
            </a:r>
          </a:p>
          <a:p>
            <a:pPr>
              <a:lnSpc>
                <a:spcPct val="90000"/>
              </a:lnSpc>
            </a:pPr>
            <a:endParaRPr lang="en-US" dirty="0"/>
          </a:p>
          <a:p>
            <a:pPr>
              <a:lnSpc>
                <a:spcPct val="90000"/>
              </a:lnSpc>
            </a:pPr>
            <a:endParaRPr lang="en-US" dirty="0"/>
          </a:p>
        </p:txBody>
      </p:sp>
      <p:sp>
        <p:nvSpPr>
          <p:cNvPr id="8" name="Rectangle 7"/>
          <p:cNvSpPr/>
          <p:nvPr/>
        </p:nvSpPr>
        <p:spPr>
          <a:xfrm>
            <a:off x="612648" y="5029200"/>
            <a:ext cx="7921752" cy="990600"/>
          </a:xfrm>
          <a:prstGeom prst="rect">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nSpc>
                <a:spcPct val="90000"/>
              </a:lnSpc>
            </a:pPr>
            <a:r>
              <a:rPr lang="en-US" sz="2000" b="1" dirty="0"/>
              <a:t>In short: </a:t>
            </a:r>
            <a:r>
              <a:rPr lang="en-US" sz="2000" dirty="0"/>
              <a:t>models encourage a complete, rigorous investigation, ensures proper evidence handling, and reduce the chance of mistakes created by preconceived theories, time pressures, etc.</a:t>
            </a:r>
          </a:p>
        </p:txBody>
      </p:sp>
      <p:sp>
        <p:nvSpPr>
          <p:cNvPr id="5" name="Date Placeholder 4"/>
          <p:cNvSpPr>
            <a:spLocks noGrp="1"/>
          </p:cNvSpPr>
          <p:nvPr>
            <p:ph type="dt" sz="half" idx="10"/>
          </p:nvPr>
        </p:nvSpPr>
        <p:spPr/>
        <p:txBody>
          <a:bodyPr/>
          <a:lstStyle/>
          <a:p>
            <a:r>
              <a:rPr lang="en-US"/>
              <a:t>2019</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21</a:t>
            </a:fld>
            <a:endParaRPr lang="en-US" dirty="0"/>
          </a:p>
        </p:txBody>
      </p:sp>
    </p:spTree>
    <p:extLst>
      <p:ext uri="{BB962C8B-B14F-4D97-AF65-F5344CB8AC3E}">
        <p14:creationId xmlns:p14="http://schemas.microsoft.com/office/powerpoint/2010/main" val="1653161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First reference model for digital forensics</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p:txBody>
          <a:bodyPr/>
          <a:lstStyle/>
          <a:p>
            <a:pPr lvl="6"/>
            <a:endParaRPr lang="en-US" dirty="0"/>
          </a:p>
          <a:p>
            <a:r>
              <a:rPr lang="en-US" dirty="0" err="1"/>
              <a:t>Referência</a:t>
            </a:r>
            <a:r>
              <a:rPr lang="en-US" dirty="0"/>
              <a:t> para </a:t>
            </a:r>
            <a:r>
              <a:rPr lang="en-US" dirty="0" err="1"/>
              <a:t>ajudar</a:t>
            </a:r>
            <a:r>
              <a:rPr lang="en-US" dirty="0"/>
              <a:t> a </a:t>
            </a:r>
            <a:r>
              <a:rPr lang="en-US" dirty="0" err="1"/>
              <a:t>garantir</a:t>
            </a:r>
            <a:r>
              <a:rPr lang="en-US" dirty="0"/>
              <a:t> </a:t>
            </a:r>
            <a:r>
              <a:rPr lang="en-US" dirty="0" err="1"/>
              <a:t>admissibilidade</a:t>
            </a:r>
            <a:endParaRPr lang="en-US" dirty="0"/>
          </a:p>
        </p:txBody>
      </p:sp>
      <p:sp>
        <p:nvSpPr>
          <p:cNvPr id="8" name="Rectangle 7"/>
          <p:cNvSpPr/>
          <p:nvPr/>
        </p:nvSpPr>
        <p:spPr>
          <a:xfrm>
            <a:off x="8382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a:p>
            <a:pPr algn="ctr"/>
            <a:r>
              <a:rPr lang="en-US" sz="2000" b="1" dirty="0"/>
              <a:t>Assessment</a:t>
            </a:r>
            <a:endParaRPr lang="en-US" b="1" dirty="0"/>
          </a:p>
          <a:p>
            <a:pPr algn="ctr"/>
            <a:endParaRPr lang="en-US" dirty="0"/>
          </a:p>
          <a:p>
            <a:pPr algn="ctr"/>
            <a:r>
              <a:rPr lang="en-US" dirty="0"/>
              <a:t>(</a:t>
            </a:r>
            <a:r>
              <a:rPr lang="en-US" dirty="0" err="1"/>
              <a:t>Avaliação</a:t>
            </a:r>
            <a:r>
              <a:rPr lang="en-US" dirty="0"/>
              <a:t>)</a:t>
            </a:r>
          </a:p>
        </p:txBody>
      </p:sp>
      <p:sp>
        <p:nvSpPr>
          <p:cNvPr id="9" name="Rectangle 8"/>
          <p:cNvSpPr/>
          <p:nvPr/>
        </p:nvSpPr>
        <p:spPr>
          <a:xfrm>
            <a:off x="28194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a:p>
            <a:pPr algn="ctr"/>
            <a:r>
              <a:rPr lang="en-US" sz="2000" b="1" dirty="0"/>
              <a:t>Acquisition</a:t>
            </a:r>
            <a:endParaRPr lang="en-US" b="1" dirty="0"/>
          </a:p>
          <a:p>
            <a:pPr algn="ctr"/>
            <a:endParaRPr lang="en-US" dirty="0"/>
          </a:p>
          <a:p>
            <a:pPr algn="ctr"/>
            <a:r>
              <a:rPr lang="en-US" dirty="0"/>
              <a:t>(</a:t>
            </a:r>
            <a:r>
              <a:rPr lang="en-US" dirty="0" err="1"/>
              <a:t>Apreensão</a:t>
            </a:r>
            <a:r>
              <a:rPr lang="en-US" dirty="0"/>
              <a:t>)</a:t>
            </a:r>
          </a:p>
        </p:txBody>
      </p:sp>
      <p:sp>
        <p:nvSpPr>
          <p:cNvPr id="10" name="Rectangle 9"/>
          <p:cNvSpPr/>
          <p:nvPr/>
        </p:nvSpPr>
        <p:spPr>
          <a:xfrm>
            <a:off x="48006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a:p>
            <a:pPr algn="ctr"/>
            <a:r>
              <a:rPr lang="en-US" sz="2000" b="1" dirty="0"/>
              <a:t>Analysis</a:t>
            </a:r>
            <a:endParaRPr lang="en-US" b="1" dirty="0"/>
          </a:p>
          <a:p>
            <a:pPr algn="ctr"/>
            <a:endParaRPr lang="en-US" dirty="0"/>
          </a:p>
          <a:p>
            <a:pPr algn="ctr"/>
            <a:r>
              <a:rPr lang="en-US" dirty="0"/>
              <a:t>(</a:t>
            </a:r>
            <a:r>
              <a:rPr lang="en-US" dirty="0" err="1"/>
              <a:t>Análise</a:t>
            </a:r>
            <a:r>
              <a:rPr lang="en-US" dirty="0"/>
              <a:t>)</a:t>
            </a:r>
          </a:p>
        </p:txBody>
      </p:sp>
      <p:sp>
        <p:nvSpPr>
          <p:cNvPr id="11" name="Rectangle 10"/>
          <p:cNvSpPr/>
          <p:nvPr/>
        </p:nvSpPr>
        <p:spPr>
          <a:xfrm>
            <a:off x="6781800" y="2438400"/>
            <a:ext cx="17526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4.</a:t>
            </a:r>
          </a:p>
          <a:p>
            <a:pPr algn="ctr"/>
            <a:r>
              <a:rPr lang="en-US" sz="2000" b="1" dirty="0"/>
              <a:t>Reporting</a:t>
            </a:r>
          </a:p>
          <a:p>
            <a:pPr algn="ctr"/>
            <a:endParaRPr lang="en-US" b="1" dirty="0"/>
          </a:p>
          <a:p>
            <a:pPr algn="ctr"/>
            <a:r>
              <a:rPr lang="en-US" dirty="0"/>
              <a:t>(</a:t>
            </a:r>
            <a:r>
              <a:rPr lang="en-US" dirty="0" err="1"/>
              <a:t>Apresentação</a:t>
            </a:r>
            <a:r>
              <a:rPr lang="en-US" dirty="0"/>
              <a:t>)</a:t>
            </a:r>
          </a:p>
        </p:txBody>
      </p:sp>
      <p:cxnSp>
        <p:nvCxnSpPr>
          <p:cNvPr id="13" name="Straight Arrow Connector 12"/>
          <p:cNvCxnSpPr>
            <a:stCxn id="8" idx="3"/>
            <a:endCxn id="9" idx="1"/>
          </p:cNvCxnSpPr>
          <p:nvPr/>
        </p:nvCxnSpPr>
        <p:spPr>
          <a:xfrm>
            <a:off x="24384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44196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a:stCxn id="10" idx="3"/>
            <a:endCxn id="11" idx="1"/>
          </p:cNvCxnSpPr>
          <p:nvPr/>
        </p:nvCxnSpPr>
        <p:spPr>
          <a:xfrm>
            <a:off x="64008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19770" y="3932872"/>
            <a:ext cx="1600200" cy="1477328"/>
          </a:xfrm>
          <a:prstGeom prst="rect">
            <a:avLst/>
          </a:prstGeom>
          <a:noFill/>
        </p:spPr>
        <p:txBody>
          <a:bodyPr wrap="square" rtlCol="0">
            <a:spAutoFit/>
          </a:bodyPr>
          <a:lstStyle/>
          <a:p>
            <a:pPr algn="ctr"/>
            <a:r>
              <a:rPr lang="en-US" dirty="0" err="1"/>
              <a:t>Preparar</a:t>
            </a:r>
            <a:r>
              <a:rPr lang="en-US" dirty="0"/>
              <a:t> </a:t>
            </a:r>
            <a:r>
              <a:rPr lang="en-US" dirty="0" err="1"/>
              <a:t>plano</a:t>
            </a:r>
            <a:r>
              <a:rPr lang="en-US" dirty="0"/>
              <a:t> de acção e </a:t>
            </a:r>
            <a:r>
              <a:rPr lang="en-US" dirty="0" err="1"/>
              <a:t>encontrar</a:t>
            </a:r>
            <a:r>
              <a:rPr lang="en-US" dirty="0"/>
              <a:t> </a:t>
            </a:r>
            <a:r>
              <a:rPr lang="en-US" dirty="0" err="1"/>
              <a:t>fontes</a:t>
            </a:r>
            <a:r>
              <a:rPr lang="en-US" dirty="0"/>
              <a:t> de </a:t>
            </a:r>
            <a:r>
              <a:rPr lang="en-US" dirty="0" err="1"/>
              <a:t>prova</a:t>
            </a:r>
            <a:r>
              <a:rPr lang="en-US" dirty="0"/>
              <a:t> digital</a:t>
            </a:r>
          </a:p>
        </p:txBody>
      </p:sp>
      <p:sp>
        <p:nvSpPr>
          <p:cNvPr id="24" name="TextBox 23"/>
          <p:cNvSpPr txBox="1"/>
          <p:nvPr/>
        </p:nvSpPr>
        <p:spPr>
          <a:xfrm>
            <a:off x="2819400" y="3932872"/>
            <a:ext cx="1600200" cy="1477328"/>
          </a:xfrm>
          <a:prstGeom prst="rect">
            <a:avLst/>
          </a:prstGeom>
          <a:noFill/>
        </p:spPr>
        <p:txBody>
          <a:bodyPr wrap="square" rtlCol="0">
            <a:spAutoFit/>
          </a:bodyPr>
          <a:lstStyle/>
          <a:p>
            <a:pPr algn="ctr"/>
            <a:r>
              <a:rPr lang="en-US" dirty="0" err="1"/>
              <a:t>Prevenir</a:t>
            </a:r>
            <a:r>
              <a:rPr lang="en-US" dirty="0"/>
              <a:t> </a:t>
            </a:r>
            <a:r>
              <a:rPr lang="en-US" dirty="0" err="1"/>
              <a:t>mudanças</a:t>
            </a:r>
            <a:r>
              <a:rPr lang="en-US" dirty="0"/>
              <a:t> da </a:t>
            </a:r>
            <a:r>
              <a:rPr lang="en-US" dirty="0" err="1"/>
              <a:t>prova</a:t>
            </a:r>
            <a:r>
              <a:rPr lang="en-US" dirty="0"/>
              <a:t> digital e </a:t>
            </a:r>
            <a:r>
              <a:rPr lang="en-US" dirty="0" err="1"/>
              <a:t>recolher</a:t>
            </a:r>
            <a:r>
              <a:rPr lang="en-US" dirty="0"/>
              <a:t> a </a:t>
            </a:r>
            <a:r>
              <a:rPr lang="en-US" dirty="0" err="1"/>
              <a:t>prova</a:t>
            </a:r>
            <a:endParaRPr lang="en-US" dirty="0"/>
          </a:p>
        </p:txBody>
      </p:sp>
      <p:sp>
        <p:nvSpPr>
          <p:cNvPr id="25" name="TextBox 24"/>
          <p:cNvSpPr txBox="1"/>
          <p:nvPr/>
        </p:nvSpPr>
        <p:spPr>
          <a:xfrm>
            <a:off x="4648200" y="3932872"/>
            <a:ext cx="1905000" cy="1477328"/>
          </a:xfrm>
          <a:prstGeom prst="rect">
            <a:avLst/>
          </a:prstGeom>
          <a:noFill/>
        </p:spPr>
        <p:txBody>
          <a:bodyPr wrap="square" rtlCol="0">
            <a:spAutoFit/>
          </a:bodyPr>
          <a:lstStyle/>
          <a:p>
            <a:pPr algn="ctr"/>
            <a:r>
              <a:rPr lang="en-US" dirty="0" err="1"/>
              <a:t>Procurar</a:t>
            </a:r>
            <a:r>
              <a:rPr lang="en-US" dirty="0"/>
              <a:t> e </a:t>
            </a:r>
            <a:r>
              <a:rPr lang="en-US" dirty="0" err="1"/>
              <a:t>interpretar</a:t>
            </a:r>
            <a:r>
              <a:rPr lang="en-US" dirty="0"/>
              <a:t> </a:t>
            </a:r>
            <a:r>
              <a:rPr lang="en-US" dirty="0" err="1"/>
              <a:t>prova</a:t>
            </a:r>
            <a:r>
              <a:rPr lang="en-US" dirty="0"/>
              <a:t> digital para </a:t>
            </a:r>
            <a:r>
              <a:rPr lang="en-US" dirty="0" err="1"/>
              <a:t>reconstruir</a:t>
            </a:r>
            <a:r>
              <a:rPr lang="en-US" dirty="0"/>
              <a:t> a </a:t>
            </a:r>
            <a:r>
              <a:rPr lang="en-US" dirty="0" err="1"/>
              <a:t>cena</a:t>
            </a:r>
            <a:r>
              <a:rPr lang="en-US" dirty="0"/>
              <a:t> do crime</a:t>
            </a:r>
          </a:p>
        </p:txBody>
      </p:sp>
      <p:sp>
        <p:nvSpPr>
          <p:cNvPr id="26" name="TextBox 25"/>
          <p:cNvSpPr txBox="1"/>
          <p:nvPr/>
        </p:nvSpPr>
        <p:spPr>
          <a:xfrm>
            <a:off x="6553200" y="3886200"/>
            <a:ext cx="1981200" cy="1477328"/>
          </a:xfrm>
          <a:prstGeom prst="rect">
            <a:avLst/>
          </a:prstGeom>
          <a:noFill/>
        </p:spPr>
        <p:txBody>
          <a:bodyPr wrap="square" rtlCol="0">
            <a:spAutoFit/>
          </a:bodyPr>
          <a:lstStyle/>
          <a:p>
            <a:pPr algn="ctr"/>
            <a:r>
              <a:rPr lang="en-US" dirty="0" err="1"/>
              <a:t>Reportar</a:t>
            </a:r>
            <a:r>
              <a:rPr lang="en-US" dirty="0"/>
              <a:t> </a:t>
            </a:r>
            <a:r>
              <a:rPr lang="en-US" dirty="0" err="1"/>
              <a:t>os</a:t>
            </a:r>
            <a:r>
              <a:rPr lang="en-US" dirty="0"/>
              <a:t> </a:t>
            </a:r>
            <a:r>
              <a:rPr lang="en-US" dirty="0" err="1"/>
              <a:t>resultados</a:t>
            </a:r>
            <a:r>
              <a:rPr lang="en-US" dirty="0"/>
              <a:t> da </a:t>
            </a:r>
            <a:r>
              <a:rPr lang="en-US" dirty="0" err="1"/>
              <a:t>análise</a:t>
            </a:r>
            <a:r>
              <a:rPr lang="en-US" dirty="0"/>
              <a:t> de </a:t>
            </a:r>
            <a:r>
              <a:rPr lang="en-US" dirty="0" err="1"/>
              <a:t>acordo</a:t>
            </a:r>
            <a:r>
              <a:rPr lang="en-US" dirty="0"/>
              <a:t> com o </a:t>
            </a:r>
            <a:r>
              <a:rPr lang="en-US" dirty="0" err="1"/>
              <a:t>contexto</a:t>
            </a:r>
            <a:r>
              <a:rPr lang="en-US" dirty="0"/>
              <a:t> da </a:t>
            </a:r>
            <a:r>
              <a:rPr lang="en-US" dirty="0" err="1"/>
              <a:t>investigação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22</a:t>
            </a:fld>
            <a:endParaRPr lang="en-US" dirty="0"/>
          </a:p>
        </p:txBody>
      </p:sp>
    </p:spTree>
    <p:extLst>
      <p:ext uri="{BB962C8B-B14F-4D97-AF65-F5344CB8AC3E}">
        <p14:creationId xmlns:p14="http://schemas.microsoft.com/office/powerpoint/2010/main" val="297526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err="1"/>
              <a:t>Avaliação</a:t>
            </a:r>
            <a:endParaRPr lang="en-US" dirty="0"/>
          </a:p>
        </p:txBody>
      </p:sp>
      <p:sp>
        <p:nvSpPr>
          <p:cNvPr id="3" name="Content Placeholder 2"/>
          <p:cNvSpPr>
            <a:spLocks noGrp="1"/>
          </p:cNvSpPr>
          <p:nvPr>
            <p:ph sz="quarter" idx="1"/>
          </p:nvPr>
        </p:nvSpPr>
        <p:spPr>
          <a:xfrm>
            <a:off x="457200" y="1219200"/>
            <a:ext cx="8305800" cy="4937760"/>
          </a:xfrm>
        </p:spPr>
        <p:txBody>
          <a:bodyPr>
            <a:normAutofit/>
          </a:bodyPr>
          <a:lstStyle/>
          <a:p>
            <a:pPr lvl="8"/>
            <a:endParaRPr lang="en-US" dirty="0"/>
          </a:p>
          <a:p>
            <a:r>
              <a:rPr lang="en-US" dirty="0" err="1"/>
              <a:t>Primeiros</a:t>
            </a:r>
            <a:r>
              <a:rPr lang="en-US" dirty="0"/>
              <a:t> </a:t>
            </a:r>
            <a:r>
              <a:rPr lang="en-US" dirty="0" err="1"/>
              <a:t>passos</a:t>
            </a:r>
            <a:r>
              <a:rPr lang="en-US" dirty="0"/>
              <a:t>:</a:t>
            </a:r>
          </a:p>
          <a:p>
            <a:endParaRPr lang="en-US" dirty="0"/>
          </a:p>
          <a:p>
            <a:pPr lvl="1"/>
            <a:r>
              <a:rPr lang="en-US" dirty="0" err="1"/>
              <a:t>Definir</a:t>
            </a:r>
            <a:r>
              <a:rPr lang="en-US" dirty="0"/>
              <a:t> o </a:t>
            </a:r>
            <a:r>
              <a:rPr lang="en-US" b="1" dirty="0" err="1"/>
              <a:t>âmbito</a:t>
            </a:r>
            <a:r>
              <a:rPr lang="en-US" dirty="0"/>
              <a:t> e se </a:t>
            </a:r>
            <a:r>
              <a:rPr lang="en-US" dirty="0" err="1"/>
              <a:t>possível</a:t>
            </a:r>
            <a:r>
              <a:rPr lang="en-US" dirty="0"/>
              <a:t> o </a:t>
            </a:r>
            <a:r>
              <a:rPr lang="en-US" b="1" dirty="0"/>
              <a:t>local</a:t>
            </a:r>
            <a:r>
              <a:rPr lang="en-US" dirty="0"/>
              <a:t> da </a:t>
            </a:r>
            <a:r>
              <a:rPr lang="en-US" dirty="0" err="1"/>
              <a:t>recolha</a:t>
            </a:r>
            <a:r>
              <a:rPr lang="en-US" dirty="0"/>
              <a:t> de </a:t>
            </a:r>
            <a:r>
              <a:rPr lang="en-US" dirty="0" err="1"/>
              <a:t>prova</a:t>
            </a:r>
            <a:endParaRPr lang="en-US" dirty="0"/>
          </a:p>
          <a:p>
            <a:pPr marL="0" indent="0">
              <a:buNone/>
            </a:pPr>
            <a:endParaRPr lang="en-US" dirty="0"/>
          </a:p>
          <a:p>
            <a:pPr lvl="1"/>
            <a:r>
              <a:rPr lang="en-US" dirty="0" err="1"/>
              <a:t>Obter</a:t>
            </a:r>
            <a:r>
              <a:rPr lang="en-US" dirty="0"/>
              <a:t> </a:t>
            </a:r>
            <a:r>
              <a:rPr lang="en-US" dirty="0" err="1"/>
              <a:t>toda</a:t>
            </a:r>
            <a:r>
              <a:rPr lang="en-US" dirty="0"/>
              <a:t> a </a:t>
            </a:r>
            <a:r>
              <a:rPr lang="en-US" b="1" dirty="0" err="1"/>
              <a:t>documentação</a:t>
            </a:r>
            <a:r>
              <a:rPr lang="en-US" b="1" dirty="0"/>
              <a:t> legal</a:t>
            </a:r>
            <a:r>
              <a:rPr lang="en-US" dirty="0"/>
              <a:t> </a:t>
            </a:r>
            <a:r>
              <a:rPr lang="en-US" dirty="0" err="1"/>
              <a:t>necessária</a:t>
            </a:r>
            <a:endParaRPr lang="en-US" dirty="0"/>
          </a:p>
          <a:p>
            <a:pPr lvl="2"/>
            <a:r>
              <a:rPr lang="en-US" dirty="0" err="1"/>
              <a:t>Obter</a:t>
            </a:r>
            <a:r>
              <a:rPr lang="en-US" dirty="0"/>
              <a:t> </a:t>
            </a:r>
            <a:r>
              <a:rPr lang="en-US" dirty="0" err="1"/>
              <a:t>sobretudo</a:t>
            </a:r>
            <a:r>
              <a:rPr lang="en-US" dirty="0"/>
              <a:t> </a:t>
            </a:r>
            <a:r>
              <a:rPr lang="en-US" dirty="0" err="1"/>
              <a:t>permissões</a:t>
            </a:r>
            <a:r>
              <a:rPr lang="en-US" dirty="0"/>
              <a:t> para </a:t>
            </a:r>
            <a:r>
              <a:rPr lang="en-US" dirty="0" err="1"/>
              <a:t>recolha</a:t>
            </a:r>
            <a:r>
              <a:rPr lang="en-US" dirty="0"/>
              <a:t> de </a:t>
            </a:r>
            <a:r>
              <a:rPr lang="en-US" dirty="0" err="1"/>
              <a:t>prova</a:t>
            </a:r>
            <a:endParaRPr lang="en-US" dirty="0"/>
          </a:p>
          <a:p>
            <a:endParaRPr lang="en-US" dirty="0"/>
          </a:p>
          <a:p>
            <a:pPr lvl="1"/>
            <a:r>
              <a:rPr lang="en-US" dirty="0" err="1"/>
              <a:t>Determinar</a:t>
            </a:r>
            <a:r>
              <a:rPr lang="en-US" dirty="0"/>
              <a:t> </a:t>
            </a:r>
            <a:r>
              <a:rPr lang="en-US" dirty="0" err="1"/>
              <a:t>prováveis</a:t>
            </a:r>
            <a:r>
              <a:rPr lang="en-US" dirty="0"/>
              <a:t> </a:t>
            </a:r>
            <a:r>
              <a:rPr lang="en-US" b="1" dirty="0" err="1"/>
              <a:t>fontes</a:t>
            </a:r>
            <a:r>
              <a:rPr lang="en-US" b="1" dirty="0"/>
              <a:t> de </a:t>
            </a:r>
            <a:r>
              <a:rPr lang="en-US" b="1" dirty="0" err="1"/>
              <a:t>prova</a:t>
            </a:r>
            <a:r>
              <a:rPr lang="en-US" dirty="0"/>
              <a:t> para </a:t>
            </a:r>
            <a:r>
              <a:rPr lang="en-US" dirty="0" err="1"/>
              <a:t>aquele</a:t>
            </a:r>
            <a:r>
              <a:rPr lang="en-US" dirty="0"/>
              <a:t> </a:t>
            </a:r>
            <a:r>
              <a:rPr lang="en-US" dirty="0" err="1"/>
              <a:t>caso</a:t>
            </a:r>
            <a:endParaRPr lang="en-US" dirty="0"/>
          </a:p>
          <a:p>
            <a:pPr lvl="2"/>
            <a:r>
              <a:rPr lang="en-US" dirty="0" err="1"/>
              <a:t>Essas</a:t>
            </a:r>
            <a:r>
              <a:rPr lang="en-US" dirty="0"/>
              <a:t> </a:t>
            </a:r>
            <a:r>
              <a:rPr lang="en-US" dirty="0" err="1"/>
              <a:t>fontes</a:t>
            </a:r>
            <a:r>
              <a:rPr lang="en-US" dirty="0"/>
              <a:t> </a:t>
            </a:r>
            <a:r>
              <a:rPr lang="en-US" dirty="0" err="1"/>
              <a:t>devem</a:t>
            </a:r>
            <a:r>
              <a:rPr lang="en-US" dirty="0"/>
              <a:t> </a:t>
            </a:r>
            <a:r>
              <a:rPr lang="en-US" dirty="0" err="1"/>
              <a:t>ser</a:t>
            </a:r>
            <a:r>
              <a:rPr lang="en-US" dirty="0"/>
              <a:t> </a:t>
            </a:r>
            <a:r>
              <a:rPr lang="en-US" dirty="0" err="1"/>
              <a:t>fidedignas</a:t>
            </a:r>
            <a:endParaRPr lang="en-US" dirty="0"/>
          </a:p>
          <a:p>
            <a:endParaRPr lang="en-US" dirty="0"/>
          </a:p>
          <a:p>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4" name="Date Placeholder 3"/>
          <p:cNvSpPr>
            <a:spLocks noGrp="1"/>
          </p:cNvSpPr>
          <p:nvPr>
            <p:ph type="dt" sz="half" idx="10"/>
          </p:nvPr>
        </p:nvSpPr>
        <p:spPr/>
        <p:txBody>
          <a:bodyPr/>
          <a:lstStyle/>
          <a:p>
            <a:r>
              <a:rPr lang="en-US"/>
              <a:t>2019</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23</a:t>
            </a:fld>
            <a:endParaRPr lang="en-US" dirty="0"/>
          </a:p>
        </p:txBody>
      </p:sp>
    </p:spTree>
    <p:extLst>
      <p:ext uri="{BB962C8B-B14F-4D97-AF65-F5344CB8AC3E}">
        <p14:creationId xmlns:p14="http://schemas.microsoft.com/office/powerpoint/2010/main" val="267819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Níveis</a:t>
            </a:r>
            <a:r>
              <a:rPr lang="en-US" dirty="0"/>
              <a:t> de </a:t>
            </a:r>
            <a:r>
              <a:rPr lang="en-US" dirty="0" err="1"/>
              <a:t>autorização</a:t>
            </a:r>
            <a:r>
              <a:rPr lang="en-US" dirty="0"/>
              <a:t> </a:t>
            </a:r>
            <a:r>
              <a:rPr lang="en-US" dirty="0" err="1"/>
              <a:t>requeridos</a:t>
            </a:r>
            <a:endParaRPr lang="en-US" dirty="0"/>
          </a:p>
        </p:txBody>
      </p:sp>
      <p:sp>
        <p:nvSpPr>
          <p:cNvPr id="3" name="Content Placeholder 2"/>
          <p:cNvSpPr>
            <a:spLocks noGrp="1"/>
          </p:cNvSpPr>
          <p:nvPr>
            <p:ph sz="quarter" idx="1"/>
          </p:nvPr>
        </p:nvSpPr>
        <p:spPr>
          <a:xfrm>
            <a:off x="457200" y="1219200"/>
            <a:ext cx="4648200" cy="4937760"/>
          </a:xfrm>
        </p:spPr>
        <p:txBody>
          <a:bodyPr/>
          <a:lstStyle/>
          <a:p>
            <a:pPr lvl="2"/>
            <a:endParaRPr lang="en-US" dirty="0"/>
          </a:p>
          <a:p>
            <a:r>
              <a:rPr lang="en-US" dirty="0"/>
              <a:t>Para </a:t>
            </a:r>
            <a:r>
              <a:rPr lang="en-US" b="1" dirty="0" err="1"/>
              <a:t>investigações</a:t>
            </a:r>
            <a:r>
              <a:rPr lang="en-US" b="1" dirty="0"/>
              <a:t> </a:t>
            </a:r>
            <a:r>
              <a:rPr lang="en-US" b="1" dirty="0" err="1"/>
              <a:t>internas</a:t>
            </a:r>
            <a:endParaRPr lang="en-US" b="1" dirty="0"/>
          </a:p>
          <a:p>
            <a:pPr lvl="1"/>
            <a:r>
              <a:rPr lang="en-US" dirty="0" err="1"/>
              <a:t>Autorização</a:t>
            </a:r>
            <a:r>
              <a:rPr lang="en-US" dirty="0"/>
              <a:t> </a:t>
            </a:r>
            <a:r>
              <a:rPr lang="en-US" dirty="0" err="1"/>
              <a:t>por</a:t>
            </a:r>
            <a:r>
              <a:rPr lang="en-US" dirty="0"/>
              <a:t> </a:t>
            </a:r>
            <a:r>
              <a:rPr lang="en-US" dirty="0" err="1"/>
              <a:t>parte</a:t>
            </a:r>
            <a:r>
              <a:rPr lang="en-US" dirty="0"/>
              <a:t> da </a:t>
            </a:r>
            <a:r>
              <a:rPr lang="en-US" dirty="0" err="1"/>
              <a:t>organização</a:t>
            </a:r>
            <a:r>
              <a:rPr lang="en-US" dirty="0"/>
              <a:t> </a:t>
            </a:r>
            <a:r>
              <a:rPr lang="en-US" dirty="0" err="1"/>
              <a:t>responsável</a:t>
            </a:r>
            <a:endParaRPr lang="en-US" dirty="0"/>
          </a:p>
          <a:p>
            <a:endParaRPr lang="en-US" dirty="0"/>
          </a:p>
          <a:p>
            <a:r>
              <a:rPr lang="en-US" dirty="0"/>
              <a:t>Para </a:t>
            </a:r>
            <a:r>
              <a:rPr lang="en-US" dirty="0" err="1"/>
              <a:t>investigações</a:t>
            </a:r>
            <a:r>
              <a:rPr lang="en-US" dirty="0"/>
              <a:t> </a:t>
            </a:r>
            <a:r>
              <a:rPr lang="en-US" b="1" dirty="0" err="1"/>
              <a:t>civis</a:t>
            </a:r>
            <a:r>
              <a:rPr lang="en-US" dirty="0"/>
              <a:t> e </a:t>
            </a:r>
            <a:r>
              <a:rPr lang="en-US" b="1" dirty="0" err="1"/>
              <a:t>criminais</a:t>
            </a:r>
            <a:endParaRPr lang="en-US" b="1" dirty="0"/>
          </a:p>
          <a:p>
            <a:pPr lvl="1"/>
            <a:r>
              <a:rPr lang="en-US" dirty="0" err="1"/>
              <a:t>É</a:t>
            </a:r>
            <a:r>
              <a:rPr lang="en-US" dirty="0"/>
              <a:t> </a:t>
            </a:r>
            <a:r>
              <a:rPr lang="en-US" dirty="0" err="1"/>
              <a:t>preciso</a:t>
            </a:r>
            <a:r>
              <a:rPr lang="en-US" dirty="0"/>
              <a:t> </a:t>
            </a:r>
            <a:r>
              <a:rPr lang="en-US" dirty="0" err="1"/>
              <a:t>uma</a:t>
            </a:r>
            <a:r>
              <a:rPr lang="en-US" dirty="0"/>
              <a:t> </a:t>
            </a:r>
            <a:r>
              <a:rPr lang="en-US" dirty="0" err="1"/>
              <a:t>ordem</a:t>
            </a:r>
            <a:r>
              <a:rPr lang="en-US" dirty="0"/>
              <a:t> do tribunal</a:t>
            </a:r>
          </a:p>
          <a:p>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pic>
        <p:nvPicPr>
          <p:cNvPr id="7" name="Picture 6" descr="search-warrant-page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801" y="1219200"/>
            <a:ext cx="3962799" cy="5029200"/>
          </a:xfrm>
          <a:prstGeom prst="rect">
            <a:avLst/>
          </a:prstGeom>
          <a:ln>
            <a:solidFill>
              <a:schemeClr val="tx1"/>
            </a:solidFill>
          </a:ln>
        </p:spPr>
      </p:pic>
      <p:sp>
        <p:nvSpPr>
          <p:cNvPr id="4" name="Date Placeholder 3"/>
          <p:cNvSpPr>
            <a:spLocks noGrp="1"/>
          </p:cNvSpPr>
          <p:nvPr>
            <p:ph type="dt" sz="half" idx="10"/>
          </p:nvPr>
        </p:nvSpPr>
        <p:spPr/>
        <p:txBody>
          <a:bodyPr/>
          <a:lstStyle/>
          <a:p>
            <a:r>
              <a:rPr lang="en-US"/>
              <a:t>2019</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24</a:t>
            </a:fld>
            <a:endParaRPr lang="en-US" dirty="0"/>
          </a:p>
        </p:txBody>
      </p:sp>
    </p:spTree>
    <p:extLst>
      <p:ext uri="{BB962C8B-B14F-4D97-AF65-F5344CB8AC3E}">
        <p14:creationId xmlns:p14="http://schemas.microsoft.com/office/powerpoint/2010/main" val="1437576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Identificação</a:t>
            </a:r>
            <a:r>
              <a:rPr lang="en-US" dirty="0"/>
              <a:t> das </a:t>
            </a:r>
            <a:r>
              <a:rPr lang="en-US" dirty="0" err="1"/>
              <a:t>fontes</a:t>
            </a:r>
            <a:r>
              <a:rPr lang="en-US" dirty="0"/>
              <a:t> de </a:t>
            </a:r>
            <a:r>
              <a:rPr lang="en-US" dirty="0" err="1"/>
              <a:t>prova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229600" cy="1066799"/>
          </a:xfrm>
        </p:spPr>
        <p:txBody>
          <a:bodyPr>
            <a:normAutofit fontScale="85000" lnSpcReduction="20000"/>
          </a:bodyPr>
          <a:lstStyle/>
          <a:p>
            <a:r>
              <a:rPr lang="en-US" dirty="0" err="1"/>
              <a:t>Dica</a:t>
            </a:r>
            <a:r>
              <a:rPr lang="en-US" dirty="0"/>
              <a:t> </a:t>
            </a:r>
            <a:r>
              <a:rPr lang="en-US" dirty="0" err="1"/>
              <a:t>geral</a:t>
            </a:r>
            <a:r>
              <a:rPr lang="en-US" dirty="0"/>
              <a:t>: </a:t>
            </a:r>
            <a:r>
              <a:rPr lang="en-US" dirty="0" err="1"/>
              <a:t>Seguir</a:t>
            </a:r>
            <a:r>
              <a:rPr lang="en-US" dirty="0"/>
              <a:t> o </a:t>
            </a:r>
            <a:r>
              <a:rPr lang="en-US" dirty="0" err="1"/>
              <a:t>caminho</a:t>
            </a:r>
            <a:r>
              <a:rPr lang="en-US" dirty="0"/>
              <a:t> dos dados</a:t>
            </a:r>
          </a:p>
          <a:p>
            <a:r>
              <a:rPr lang="en-US" dirty="0" err="1"/>
              <a:t>Depende</a:t>
            </a:r>
            <a:r>
              <a:rPr lang="en-US" dirty="0"/>
              <a:t> do </a:t>
            </a:r>
            <a:r>
              <a:rPr lang="en-US" dirty="0" err="1"/>
              <a:t>tipo</a:t>
            </a:r>
            <a:r>
              <a:rPr lang="en-US" dirty="0"/>
              <a:t> de </a:t>
            </a:r>
            <a:r>
              <a:rPr lang="en-US" dirty="0" err="1"/>
              <a:t>caso</a:t>
            </a:r>
            <a:r>
              <a:rPr lang="en-US" dirty="0"/>
              <a:t> </a:t>
            </a:r>
            <a:r>
              <a:rPr lang="en-US" dirty="0" err="1"/>
              <a:t>ou</a:t>
            </a:r>
            <a:r>
              <a:rPr lang="en-US" dirty="0"/>
              <a:t> da </a:t>
            </a:r>
            <a:r>
              <a:rPr lang="en-US" dirty="0" err="1"/>
              <a:t>categoria</a:t>
            </a:r>
            <a:r>
              <a:rPr lang="en-US" dirty="0"/>
              <a:t> de crime</a:t>
            </a:r>
          </a:p>
          <a:p>
            <a:pPr lvl="1"/>
            <a:r>
              <a:rPr lang="en-US" dirty="0"/>
              <a:t>Ex., </a:t>
            </a:r>
            <a:r>
              <a:rPr lang="en-US" dirty="0" err="1"/>
              <a:t>recomendações</a:t>
            </a:r>
            <a:r>
              <a:rPr lang="en-US" dirty="0"/>
              <a:t> do </a:t>
            </a:r>
            <a:r>
              <a:rPr lang="en-US" dirty="0" err="1"/>
              <a:t>Departamento</a:t>
            </a:r>
            <a:r>
              <a:rPr lang="en-US" dirty="0"/>
              <a:t> de </a:t>
            </a:r>
            <a:r>
              <a:rPr lang="en-US" dirty="0" err="1"/>
              <a:t>Justiça</a:t>
            </a:r>
            <a:r>
              <a:rPr lang="en-US" dirty="0"/>
              <a:t> dos EUA:</a:t>
            </a:r>
          </a:p>
          <a:p>
            <a:endParaRPr lang="en-US" dirty="0"/>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25</a:t>
            </a:fld>
            <a:endParaRPr lang="en-US" dirty="0"/>
          </a:p>
        </p:txBody>
      </p:sp>
      <p:pic>
        <p:nvPicPr>
          <p:cNvPr id="3" name="Picture 2"/>
          <p:cNvPicPr>
            <a:picLocks noChangeAspect="1"/>
          </p:cNvPicPr>
          <p:nvPr/>
        </p:nvPicPr>
        <p:blipFill>
          <a:blip r:embed="rId3"/>
          <a:stretch>
            <a:fillRect/>
          </a:stretch>
        </p:blipFill>
        <p:spPr>
          <a:xfrm>
            <a:off x="778099" y="2590800"/>
            <a:ext cx="3260501" cy="3733800"/>
          </a:xfrm>
          <a:prstGeom prst="rect">
            <a:avLst/>
          </a:prstGeom>
          <a:ln>
            <a:solidFill>
              <a:srgbClr val="000000"/>
            </a:solidFill>
          </a:ln>
        </p:spPr>
      </p:pic>
      <p:grpSp>
        <p:nvGrpSpPr>
          <p:cNvPr id="12" name="Group 11"/>
          <p:cNvGrpSpPr/>
          <p:nvPr/>
        </p:nvGrpSpPr>
        <p:grpSpPr>
          <a:xfrm>
            <a:off x="5638800" y="2362200"/>
            <a:ext cx="3075499" cy="3957419"/>
            <a:chOff x="5638800" y="2285999"/>
            <a:chExt cx="3075499" cy="3957419"/>
          </a:xfrm>
        </p:grpSpPr>
        <p:pic>
          <p:nvPicPr>
            <p:cNvPr id="9" name="Picture 8"/>
            <p:cNvPicPr>
              <a:picLocks noChangeAspect="1"/>
            </p:cNvPicPr>
            <p:nvPr/>
          </p:nvPicPr>
          <p:blipFill>
            <a:blip r:embed="rId4"/>
            <a:stretch>
              <a:fillRect/>
            </a:stretch>
          </p:blipFill>
          <p:spPr>
            <a:xfrm>
              <a:off x="5638800" y="2285999"/>
              <a:ext cx="3075499" cy="2969165"/>
            </a:xfrm>
            <a:prstGeom prst="rect">
              <a:avLst/>
            </a:prstGeom>
          </p:spPr>
        </p:pic>
        <p:pic>
          <p:nvPicPr>
            <p:cNvPr id="10" name="Picture 9"/>
            <p:cNvPicPr>
              <a:picLocks noChangeAspect="1"/>
            </p:cNvPicPr>
            <p:nvPr/>
          </p:nvPicPr>
          <p:blipFill>
            <a:blip r:embed="rId5"/>
            <a:stretch>
              <a:fillRect/>
            </a:stretch>
          </p:blipFill>
          <p:spPr>
            <a:xfrm>
              <a:off x="5853994" y="5247150"/>
              <a:ext cx="2818712" cy="996268"/>
            </a:xfrm>
            <a:prstGeom prst="rect">
              <a:avLst/>
            </a:prstGeom>
          </p:spPr>
        </p:pic>
      </p:grpSp>
      <p:sp>
        <p:nvSpPr>
          <p:cNvPr id="11" name="Rectangle 10"/>
          <p:cNvSpPr/>
          <p:nvPr/>
        </p:nvSpPr>
        <p:spPr>
          <a:xfrm>
            <a:off x="5562600" y="2286000"/>
            <a:ext cx="3276600" cy="40386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369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da </a:t>
            </a:r>
            <a:r>
              <a:rPr lang="en-US" dirty="0" err="1"/>
              <a:t>polícia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229600" cy="685800"/>
          </a:xfrm>
        </p:spPr>
        <p:txBody>
          <a:bodyPr>
            <a:normAutofit fontScale="77500" lnSpcReduction="20000"/>
          </a:bodyPr>
          <a:lstStyle/>
          <a:p>
            <a:r>
              <a:rPr lang="en-US" dirty="0" err="1"/>
              <a:t>Policia</a:t>
            </a:r>
            <a:r>
              <a:rPr lang="en-US" dirty="0"/>
              <a:t> e </a:t>
            </a:r>
            <a:r>
              <a:rPr lang="en-US" dirty="0" err="1"/>
              <a:t>outras</a:t>
            </a:r>
            <a:r>
              <a:rPr lang="en-US" dirty="0"/>
              <a:t> </a:t>
            </a:r>
            <a:r>
              <a:rPr lang="en-US" dirty="0" err="1"/>
              <a:t>entidades</a:t>
            </a:r>
            <a:r>
              <a:rPr lang="en-US" dirty="0"/>
              <a:t> </a:t>
            </a:r>
            <a:r>
              <a:rPr lang="en-US" dirty="0" err="1"/>
              <a:t>têm</a:t>
            </a:r>
            <a:r>
              <a:rPr lang="en-US" dirty="0"/>
              <a:t> </a:t>
            </a:r>
            <a:r>
              <a:rPr lang="en-US" dirty="0" err="1"/>
              <a:t>guias</a:t>
            </a:r>
            <a:r>
              <a:rPr lang="en-US" dirty="0"/>
              <a:t> de boas </a:t>
            </a:r>
            <a:r>
              <a:rPr lang="en-US" dirty="0" err="1"/>
              <a:t>práticas</a:t>
            </a:r>
            <a:r>
              <a:rPr lang="en-US" dirty="0"/>
              <a:t>:</a:t>
            </a:r>
          </a:p>
          <a:p>
            <a:pPr lvl="1"/>
            <a:r>
              <a:rPr lang="en-US" dirty="0"/>
              <a:t>O que </a:t>
            </a:r>
            <a:r>
              <a:rPr lang="en-US" dirty="0" err="1"/>
              <a:t>deve</a:t>
            </a:r>
            <a:r>
              <a:rPr lang="en-US" dirty="0"/>
              <a:t> </a:t>
            </a:r>
            <a:r>
              <a:rPr lang="en-US" dirty="0" err="1"/>
              <a:t>ser</a:t>
            </a:r>
            <a:r>
              <a:rPr lang="en-US" dirty="0"/>
              <a:t> </a:t>
            </a:r>
            <a:r>
              <a:rPr lang="en-US" dirty="0" err="1"/>
              <a:t>apresndido</a:t>
            </a:r>
            <a:r>
              <a:rPr lang="en-US" dirty="0"/>
              <a:t>, </a:t>
            </a:r>
            <a:r>
              <a:rPr lang="en-US" dirty="0" err="1"/>
              <a:t>como</a:t>
            </a:r>
            <a:r>
              <a:rPr lang="en-US" dirty="0"/>
              <a:t>, etc.</a:t>
            </a:r>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26</a:t>
            </a:fld>
            <a:endParaRPr lang="en-US" dirty="0"/>
          </a:p>
        </p:txBody>
      </p:sp>
      <p:pic>
        <p:nvPicPr>
          <p:cNvPr id="3" name="Picture 2"/>
          <p:cNvPicPr>
            <a:picLocks noChangeAspect="1"/>
          </p:cNvPicPr>
          <p:nvPr/>
        </p:nvPicPr>
        <p:blipFill>
          <a:blip r:embed="rId2"/>
          <a:stretch>
            <a:fillRect/>
          </a:stretch>
        </p:blipFill>
        <p:spPr>
          <a:xfrm>
            <a:off x="1066800" y="2031987"/>
            <a:ext cx="2782994" cy="3911613"/>
          </a:xfrm>
          <a:prstGeom prst="rect">
            <a:avLst/>
          </a:prstGeom>
          <a:ln>
            <a:solidFill>
              <a:schemeClr val="tx1"/>
            </a:solidFill>
          </a:ln>
        </p:spPr>
      </p:pic>
      <p:sp>
        <p:nvSpPr>
          <p:cNvPr id="5" name="TextBox 4"/>
          <p:cNvSpPr txBox="1"/>
          <p:nvPr/>
        </p:nvSpPr>
        <p:spPr>
          <a:xfrm>
            <a:off x="381000" y="5987018"/>
            <a:ext cx="4224233" cy="338554"/>
          </a:xfrm>
          <a:prstGeom prst="rect">
            <a:avLst/>
          </a:prstGeom>
          <a:noFill/>
        </p:spPr>
        <p:txBody>
          <a:bodyPr wrap="none" rtlCol="0">
            <a:spAutoFit/>
          </a:bodyPr>
          <a:lstStyle/>
          <a:p>
            <a:r>
              <a:rPr lang="en-US" sz="1600" dirty="0"/>
              <a:t>[ACPO] Association of Chief Police Officers, UK</a:t>
            </a:r>
          </a:p>
        </p:txBody>
      </p:sp>
      <p:pic>
        <p:nvPicPr>
          <p:cNvPr id="9" name="Picture 8"/>
          <p:cNvPicPr>
            <a:picLocks noChangeAspect="1"/>
          </p:cNvPicPr>
          <p:nvPr/>
        </p:nvPicPr>
        <p:blipFill>
          <a:blip r:embed="rId3"/>
          <a:stretch>
            <a:fillRect/>
          </a:stretch>
        </p:blipFill>
        <p:spPr>
          <a:xfrm>
            <a:off x="5698137" y="2038199"/>
            <a:ext cx="2607663" cy="3917559"/>
          </a:xfrm>
          <a:prstGeom prst="rect">
            <a:avLst/>
          </a:prstGeom>
          <a:ln>
            <a:solidFill>
              <a:srgbClr val="000000"/>
            </a:solidFill>
          </a:ln>
        </p:spPr>
      </p:pic>
      <p:sp>
        <p:nvSpPr>
          <p:cNvPr id="10" name="TextBox 9"/>
          <p:cNvSpPr txBox="1"/>
          <p:nvPr/>
        </p:nvSpPr>
        <p:spPr>
          <a:xfrm>
            <a:off x="5345192" y="5986046"/>
            <a:ext cx="3570208" cy="338554"/>
          </a:xfrm>
          <a:prstGeom prst="rect">
            <a:avLst/>
          </a:prstGeom>
          <a:noFill/>
        </p:spPr>
        <p:txBody>
          <a:bodyPr wrap="none" rtlCol="0">
            <a:spAutoFit/>
          </a:bodyPr>
          <a:lstStyle/>
          <a:p>
            <a:r>
              <a:rPr lang="en-US" sz="1600" dirty="0"/>
              <a:t>[NIJ04] National Institute of Justice, USA</a:t>
            </a:r>
          </a:p>
        </p:txBody>
      </p:sp>
    </p:spTree>
    <p:extLst>
      <p:ext uri="{BB962C8B-B14F-4D97-AF65-F5344CB8AC3E}">
        <p14:creationId xmlns:p14="http://schemas.microsoft.com/office/powerpoint/2010/main" val="1897601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lang="en-US" dirty="0" err="1"/>
              <a:t>Aquisição</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dirty="0" err="1"/>
              <a:t>Métodos</a:t>
            </a:r>
            <a:r>
              <a:rPr lang="en-US" dirty="0"/>
              <a:t> de </a:t>
            </a:r>
            <a:r>
              <a:rPr lang="en-US" dirty="0" err="1"/>
              <a:t>recolha</a:t>
            </a:r>
            <a:r>
              <a:rPr lang="en-US" dirty="0"/>
              <a:t> de </a:t>
            </a:r>
            <a:r>
              <a:rPr lang="en-US" dirty="0" err="1"/>
              <a:t>prova</a:t>
            </a:r>
            <a:r>
              <a:rPr lang="en-US" dirty="0"/>
              <a:t> </a:t>
            </a:r>
            <a:r>
              <a:rPr lang="en-US" dirty="0" err="1"/>
              <a:t>devem</a:t>
            </a:r>
            <a:r>
              <a:rPr lang="en-US" dirty="0"/>
              <a:t> </a:t>
            </a:r>
            <a:r>
              <a:rPr lang="en-US" dirty="0" err="1"/>
              <a:t>assegurar</a:t>
            </a:r>
            <a:r>
              <a:rPr lang="en-US" dirty="0"/>
              <a:t> que:</a:t>
            </a:r>
          </a:p>
          <a:p>
            <a:pPr lvl="4"/>
            <a:endParaRPr lang="en-US" dirty="0"/>
          </a:p>
          <a:p>
            <a:pPr lvl="1"/>
            <a:r>
              <a:rPr lang="en-US" dirty="0" err="1"/>
              <a:t>Todos</a:t>
            </a:r>
            <a:r>
              <a:rPr lang="en-US" dirty="0"/>
              <a:t> </a:t>
            </a:r>
            <a:r>
              <a:rPr lang="en-US" dirty="0" err="1"/>
              <a:t>os</a:t>
            </a:r>
            <a:r>
              <a:rPr lang="en-US" dirty="0"/>
              <a:t> </a:t>
            </a:r>
            <a:r>
              <a:rPr lang="en-US" dirty="0" err="1"/>
              <a:t>aspectos</a:t>
            </a:r>
            <a:r>
              <a:rPr lang="en-US" dirty="0"/>
              <a:t> </a:t>
            </a:r>
            <a:r>
              <a:rPr lang="en-US" b="1" dirty="0" err="1"/>
              <a:t>legais</a:t>
            </a:r>
            <a:r>
              <a:rPr lang="en-US" dirty="0"/>
              <a:t> de “search &amp; seizure” </a:t>
            </a:r>
            <a:r>
              <a:rPr lang="en-US" dirty="0" err="1"/>
              <a:t>são</a:t>
            </a:r>
            <a:r>
              <a:rPr lang="en-US" dirty="0"/>
              <a:t> </a:t>
            </a:r>
            <a:r>
              <a:rPr lang="en-US" dirty="0" err="1"/>
              <a:t>seguidos</a:t>
            </a:r>
            <a:endParaRPr lang="en-US" b="1" dirty="0"/>
          </a:p>
          <a:p>
            <a:pPr lvl="1"/>
            <a:endParaRPr lang="en-US" dirty="0"/>
          </a:p>
          <a:p>
            <a:pPr lvl="1"/>
            <a:r>
              <a:rPr lang="en-US"/>
              <a:t>A </a:t>
            </a:r>
            <a:r>
              <a:rPr lang="en-US" b="1"/>
              <a:t>integridade</a:t>
            </a:r>
            <a:r>
              <a:rPr lang="en-US" dirty="0"/>
              <a:t> da </a:t>
            </a:r>
            <a:r>
              <a:rPr lang="en-US" dirty="0" err="1"/>
              <a:t>prova</a:t>
            </a:r>
            <a:r>
              <a:rPr lang="en-US" dirty="0"/>
              <a:t> </a:t>
            </a:r>
            <a:r>
              <a:rPr lang="en-US" dirty="0" err="1"/>
              <a:t>foi</a:t>
            </a:r>
            <a:r>
              <a:rPr lang="en-US" dirty="0"/>
              <a:t> </a:t>
            </a:r>
            <a:r>
              <a:rPr lang="en-US" dirty="0" err="1"/>
              <a:t>preservada</a:t>
            </a:r>
            <a:r>
              <a:rPr lang="en-US" dirty="0"/>
              <a:t> </a:t>
            </a:r>
            <a:r>
              <a:rPr lang="en-US" dirty="0" err="1"/>
              <a:t>na</a:t>
            </a:r>
            <a:r>
              <a:rPr lang="en-US" dirty="0"/>
              <a:t> </a:t>
            </a:r>
            <a:r>
              <a:rPr lang="en-US" dirty="0" err="1"/>
              <a:t>extração</a:t>
            </a:r>
            <a:endParaRPr lang="en-US" dirty="0"/>
          </a:p>
          <a:p>
            <a:pPr lvl="1"/>
            <a:endParaRPr lang="en-US" dirty="0"/>
          </a:p>
          <a:p>
            <a:pPr lvl="1"/>
            <a:r>
              <a:rPr lang="en-US" dirty="0"/>
              <a:t>A </a:t>
            </a:r>
            <a:r>
              <a:rPr lang="en-US" dirty="0" err="1"/>
              <a:t>prova</a:t>
            </a:r>
            <a:r>
              <a:rPr lang="en-US" dirty="0"/>
              <a:t> </a:t>
            </a:r>
            <a:r>
              <a:rPr lang="en-US" dirty="0" err="1"/>
              <a:t>apresentada</a:t>
            </a:r>
            <a:r>
              <a:rPr lang="en-US" dirty="0"/>
              <a:t> </a:t>
            </a:r>
            <a:r>
              <a:rPr lang="en-US" dirty="0" err="1"/>
              <a:t>em</a:t>
            </a:r>
            <a:r>
              <a:rPr lang="en-US" dirty="0"/>
              <a:t> tribunal </a:t>
            </a:r>
            <a:r>
              <a:rPr lang="en-US" dirty="0" err="1"/>
              <a:t>é</a:t>
            </a:r>
            <a:r>
              <a:rPr lang="en-US" dirty="0"/>
              <a:t> </a:t>
            </a:r>
            <a:r>
              <a:rPr lang="en-US" b="1" dirty="0" err="1"/>
              <a:t>autêntica</a:t>
            </a:r>
            <a:endParaRPr lang="en-US" b="1" dirty="0"/>
          </a:p>
          <a:p>
            <a:pPr lvl="1"/>
            <a:endParaRPr lang="en-US" dirty="0"/>
          </a:p>
          <a:p>
            <a:pPr lvl="1"/>
            <a:r>
              <a:rPr lang="en-US" dirty="0"/>
              <a:t>A </a:t>
            </a:r>
            <a:r>
              <a:rPr lang="en-US" dirty="0" err="1"/>
              <a:t>recolha</a:t>
            </a:r>
            <a:r>
              <a:rPr lang="en-US" dirty="0"/>
              <a:t> de </a:t>
            </a:r>
            <a:r>
              <a:rPr lang="en-US" dirty="0" err="1"/>
              <a:t>prova</a:t>
            </a:r>
            <a:r>
              <a:rPr lang="en-US" dirty="0"/>
              <a:t> </a:t>
            </a:r>
            <a:r>
              <a:rPr lang="en-US" dirty="0" err="1"/>
              <a:t>é</a:t>
            </a:r>
            <a:r>
              <a:rPr lang="en-US" dirty="0"/>
              <a:t> </a:t>
            </a:r>
            <a:r>
              <a:rPr lang="en-US" dirty="0" err="1"/>
              <a:t>tão</a:t>
            </a:r>
            <a:r>
              <a:rPr lang="en-US" dirty="0"/>
              <a:t> </a:t>
            </a:r>
            <a:r>
              <a:rPr lang="en-US" b="1" dirty="0" err="1"/>
              <a:t>completa</a:t>
            </a:r>
            <a:r>
              <a:rPr lang="en-US" dirty="0"/>
              <a:t> </a:t>
            </a:r>
            <a:r>
              <a:rPr lang="en-US" dirty="0" err="1"/>
              <a:t>quanto</a:t>
            </a:r>
            <a:r>
              <a:rPr lang="en-US" dirty="0"/>
              <a:t> </a:t>
            </a:r>
            <a:r>
              <a:rPr lang="en-US" dirty="0" err="1"/>
              <a:t>possível</a:t>
            </a:r>
            <a:endParaRPr lang="en-US" dirty="0"/>
          </a:p>
          <a:p>
            <a:pPr lvl="1"/>
            <a:endParaRPr lang="en-US" dirty="0"/>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27</a:t>
            </a:fld>
            <a:endParaRPr lang="en-US" dirty="0"/>
          </a:p>
        </p:txBody>
      </p:sp>
    </p:spTree>
    <p:extLst>
      <p:ext uri="{BB962C8B-B14F-4D97-AF65-F5344CB8AC3E}">
        <p14:creationId xmlns:p14="http://schemas.microsoft.com/office/powerpoint/2010/main" val="2189785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Cadeia</a:t>
            </a:r>
            <a:r>
              <a:rPr lang="en-US" dirty="0"/>
              <a:t> de </a:t>
            </a:r>
            <a:r>
              <a:rPr lang="en-US" dirty="0" err="1"/>
              <a:t>custódia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dirty="0" err="1"/>
              <a:t>Manter</a:t>
            </a:r>
            <a:r>
              <a:rPr lang="en-US" dirty="0"/>
              <a:t> </a:t>
            </a:r>
            <a:r>
              <a:rPr lang="en-US" dirty="0" err="1"/>
              <a:t>uma</a:t>
            </a:r>
            <a:r>
              <a:rPr lang="en-US" dirty="0"/>
              <a:t> </a:t>
            </a:r>
            <a:r>
              <a:rPr lang="en-US" b="1" dirty="0" err="1"/>
              <a:t>cadeia</a:t>
            </a:r>
            <a:r>
              <a:rPr lang="en-US" b="1" dirty="0"/>
              <a:t> de </a:t>
            </a:r>
            <a:r>
              <a:rPr lang="en-US" b="1" dirty="0" err="1"/>
              <a:t>custódia</a:t>
            </a:r>
            <a:r>
              <a:rPr lang="en-US" dirty="0"/>
              <a:t>, </a:t>
            </a:r>
            <a:r>
              <a:rPr lang="en-US" sz="1900" dirty="0" err="1"/>
              <a:t>ou</a:t>
            </a:r>
            <a:r>
              <a:rPr lang="en-US" sz="1900" dirty="0"/>
              <a:t> </a:t>
            </a:r>
            <a:r>
              <a:rPr lang="en-US" sz="1900" dirty="0" err="1"/>
              <a:t>continuidade</a:t>
            </a:r>
            <a:r>
              <a:rPr lang="en-US" sz="1900" dirty="0"/>
              <a:t> de posse</a:t>
            </a:r>
            <a:r>
              <a:rPr lang="en-US" dirty="0"/>
              <a:t>:</a:t>
            </a:r>
          </a:p>
          <a:p>
            <a:pPr lvl="2"/>
            <a:endParaRPr lang="en-US" dirty="0"/>
          </a:p>
          <a:p>
            <a:pPr lvl="1"/>
            <a:r>
              <a:rPr lang="en-US" dirty="0" err="1"/>
              <a:t>É</a:t>
            </a:r>
            <a:r>
              <a:rPr lang="en-US" dirty="0"/>
              <a:t> um dos </a:t>
            </a:r>
            <a:r>
              <a:rPr lang="en-US" dirty="0" err="1"/>
              <a:t>aspectos</a:t>
            </a:r>
            <a:r>
              <a:rPr lang="en-US" dirty="0"/>
              <a:t> </a:t>
            </a:r>
            <a:r>
              <a:rPr lang="en-US" dirty="0" err="1"/>
              <a:t>mais</a:t>
            </a:r>
            <a:r>
              <a:rPr lang="en-US" dirty="0"/>
              <a:t> </a:t>
            </a:r>
            <a:r>
              <a:rPr lang="en-US" dirty="0" err="1"/>
              <a:t>importantes</a:t>
            </a:r>
            <a:r>
              <a:rPr lang="en-US" dirty="0"/>
              <a:t>: </a:t>
            </a:r>
            <a:r>
              <a:rPr lang="en-US" dirty="0" err="1"/>
              <a:t>manter</a:t>
            </a:r>
            <a:r>
              <a:rPr lang="en-US" dirty="0"/>
              <a:t> e </a:t>
            </a:r>
            <a:r>
              <a:rPr lang="en-US" dirty="0" err="1"/>
              <a:t>documentar</a:t>
            </a:r>
            <a:r>
              <a:rPr lang="en-US" dirty="0"/>
              <a:t> a </a:t>
            </a:r>
            <a:r>
              <a:rPr lang="en-US" dirty="0" err="1"/>
              <a:t>cadeia</a:t>
            </a:r>
            <a:r>
              <a:rPr lang="en-US" dirty="0"/>
              <a:t> de </a:t>
            </a:r>
            <a:r>
              <a:rPr lang="en-US" dirty="0" err="1"/>
              <a:t>custódia</a:t>
            </a:r>
            <a:r>
              <a:rPr lang="en-US" dirty="0"/>
              <a:t> da </a:t>
            </a:r>
            <a:r>
              <a:rPr lang="en-US" dirty="0" err="1"/>
              <a:t>prova</a:t>
            </a:r>
            <a:endParaRPr lang="en-US" dirty="0"/>
          </a:p>
          <a:p>
            <a:pPr lvl="3"/>
            <a:endParaRPr lang="en-US" dirty="0"/>
          </a:p>
          <a:p>
            <a:pPr lvl="1"/>
            <a:r>
              <a:rPr lang="en-US" dirty="0" err="1"/>
              <a:t>Começa</a:t>
            </a:r>
            <a:r>
              <a:rPr lang="en-US" dirty="0"/>
              <a:t> com </a:t>
            </a:r>
            <a:r>
              <a:rPr lang="en-US" dirty="0" err="1"/>
              <a:t>os</a:t>
            </a:r>
            <a:r>
              <a:rPr lang="en-US" dirty="0"/>
              <a:t> </a:t>
            </a:r>
            <a:r>
              <a:rPr lang="en-US" dirty="0" err="1"/>
              <a:t>primeiros</a:t>
            </a:r>
            <a:r>
              <a:rPr lang="en-US" dirty="0"/>
              <a:t> </a:t>
            </a:r>
            <a:r>
              <a:rPr lang="en-US" dirty="0" err="1"/>
              <a:t>objectos</a:t>
            </a:r>
            <a:r>
              <a:rPr lang="en-US" dirty="0"/>
              <a:t> </a:t>
            </a:r>
            <a:r>
              <a:rPr lang="en-US" dirty="0" err="1"/>
              <a:t>recolhidos</a:t>
            </a:r>
            <a:endParaRPr lang="en-US" dirty="0"/>
          </a:p>
          <a:p>
            <a:pPr lvl="2"/>
            <a:r>
              <a:rPr lang="en-US" dirty="0"/>
              <a:t>Tempo e data da </a:t>
            </a:r>
            <a:r>
              <a:rPr lang="en-US" dirty="0" err="1"/>
              <a:t>recolha</a:t>
            </a:r>
            <a:endParaRPr lang="en-US" dirty="0"/>
          </a:p>
          <a:p>
            <a:pPr lvl="2"/>
            <a:r>
              <a:rPr lang="en-US" dirty="0"/>
              <a:t>Por </a:t>
            </a:r>
            <a:r>
              <a:rPr lang="en-US" dirty="0" err="1"/>
              <a:t>quem</a:t>
            </a:r>
            <a:r>
              <a:rPr lang="en-US" dirty="0"/>
              <a:t> e </a:t>
            </a:r>
            <a:r>
              <a:rPr lang="en-US" dirty="0" err="1"/>
              <a:t>onde</a:t>
            </a:r>
            <a:endParaRPr lang="en-US" dirty="0"/>
          </a:p>
          <a:p>
            <a:pPr lvl="2"/>
            <a:r>
              <a:rPr lang="en-US" dirty="0" err="1"/>
              <a:t>Descrição</a:t>
            </a:r>
            <a:r>
              <a:rPr lang="en-US" dirty="0"/>
              <a:t> </a:t>
            </a:r>
            <a:r>
              <a:rPr lang="en-US" dirty="0" err="1"/>
              <a:t>completa</a:t>
            </a:r>
            <a:r>
              <a:rPr lang="en-US" dirty="0"/>
              <a:t> de </a:t>
            </a:r>
            <a:r>
              <a:rPr lang="en-US" dirty="0" err="1"/>
              <a:t>cada</a:t>
            </a:r>
            <a:r>
              <a:rPr lang="en-US" dirty="0"/>
              <a:t> </a:t>
            </a:r>
            <a:r>
              <a:rPr lang="en-US" dirty="0" err="1"/>
              <a:t>ojecto</a:t>
            </a:r>
            <a:endParaRPr lang="en-US" dirty="0"/>
          </a:p>
          <a:p>
            <a:pPr lvl="3"/>
            <a:endParaRPr lang="en-US" dirty="0"/>
          </a:p>
          <a:p>
            <a:pPr lvl="1"/>
            <a:r>
              <a:rPr lang="en-US" dirty="0" err="1"/>
              <a:t>Cada</a:t>
            </a:r>
            <a:r>
              <a:rPr lang="en-US" dirty="0"/>
              <a:t> </a:t>
            </a:r>
            <a:r>
              <a:rPr lang="en-US" dirty="0" err="1"/>
              <a:t>vez</a:t>
            </a:r>
            <a:r>
              <a:rPr lang="en-US" dirty="0"/>
              <a:t> que objecto </a:t>
            </a:r>
            <a:r>
              <a:rPr lang="en-US" dirty="0" err="1"/>
              <a:t>muda</a:t>
            </a:r>
            <a:r>
              <a:rPr lang="en-US" dirty="0"/>
              <a:t> de </a:t>
            </a:r>
            <a:r>
              <a:rPr lang="en-US" dirty="0" err="1"/>
              <a:t>mãos</a:t>
            </a:r>
            <a:r>
              <a:rPr lang="en-US" dirty="0"/>
              <a:t> </a:t>
            </a:r>
            <a:r>
              <a:rPr lang="en-US" dirty="0" err="1"/>
              <a:t>deve</a:t>
            </a:r>
            <a:r>
              <a:rPr lang="en-US" dirty="0"/>
              <a:t> </a:t>
            </a:r>
            <a:r>
              <a:rPr lang="en-US" dirty="0" err="1"/>
              <a:t>ser</a:t>
            </a:r>
            <a:r>
              <a:rPr lang="en-US" dirty="0"/>
              <a:t> </a:t>
            </a:r>
            <a:r>
              <a:rPr lang="en-US" dirty="0" err="1"/>
              <a:t>actualizada</a:t>
            </a:r>
            <a:endParaRPr lang="en-US" dirty="0"/>
          </a:p>
          <a:p>
            <a:pPr lvl="2"/>
            <a:r>
              <a:rPr lang="en-US" dirty="0"/>
              <a:t>Tempo, data, e </a:t>
            </a:r>
            <a:r>
              <a:rPr lang="en-US" dirty="0" err="1"/>
              <a:t>pessoa</a:t>
            </a:r>
            <a:r>
              <a:rPr lang="en-US" dirty="0"/>
              <a:t> </a:t>
            </a:r>
            <a:r>
              <a:rPr lang="en-US" dirty="0" err="1"/>
              <a:t>envolvida</a:t>
            </a:r>
            <a:r>
              <a:rPr lang="en-US" dirty="0"/>
              <a:t> (com </a:t>
            </a:r>
            <a:r>
              <a:rPr lang="en-US" dirty="0" err="1"/>
              <a:t>assinaturas</a:t>
            </a:r>
            <a:r>
              <a:rPr lang="en-US" dirty="0"/>
              <a:t> dos </a:t>
            </a:r>
            <a:r>
              <a:rPr lang="en-US" dirty="0" err="1"/>
              <a:t>curadores</a:t>
            </a:r>
            <a:r>
              <a:rPr lang="en-US" dirty="0"/>
              <a:t>)</a:t>
            </a:r>
          </a:p>
          <a:p>
            <a:pPr lvl="1"/>
            <a:endParaRPr lang="en-US" dirty="0"/>
          </a:p>
          <a:p>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28</a:t>
            </a:fld>
            <a:endParaRPr lang="en-US" dirty="0"/>
          </a:p>
        </p:txBody>
      </p:sp>
    </p:spTree>
    <p:extLst>
      <p:ext uri="{BB962C8B-B14F-4D97-AF65-F5344CB8AC3E}">
        <p14:creationId xmlns:p14="http://schemas.microsoft.com/office/powerpoint/2010/main" val="298076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Formulário</a:t>
            </a:r>
            <a:r>
              <a:rPr lang="en-US" dirty="0"/>
              <a:t> de </a:t>
            </a:r>
            <a:r>
              <a:rPr lang="en-US" dirty="0" err="1"/>
              <a:t>uma</a:t>
            </a:r>
            <a:r>
              <a:rPr lang="en-US" dirty="0"/>
              <a:t> </a:t>
            </a:r>
            <a:r>
              <a:rPr lang="en-US" dirty="0" err="1"/>
              <a:t>cadeia</a:t>
            </a:r>
            <a:r>
              <a:rPr lang="en-US" dirty="0"/>
              <a:t> de </a:t>
            </a:r>
            <a:r>
              <a:rPr lang="en-US" dirty="0" err="1"/>
              <a:t>custódia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sz="2400" dirty="0" err="1"/>
              <a:t>Exemplos</a:t>
            </a:r>
            <a:r>
              <a:rPr lang="en-US" sz="2400" dirty="0"/>
              <a:t>:</a:t>
            </a:r>
          </a:p>
        </p:txBody>
      </p:sp>
      <p:pic>
        <p:nvPicPr>
          <p:cNvPr id="7" name="Picture 4"/>
          <p:cNvPicPr>
            <a:picLocks noChangeAspect="1" noChangeArrowheads="1"/>
          </p:cNvPicPr>
          <p:nvPr/>
        </p:nvPicPr>
        <p:blipFill rotWithShape="1">
          <a:blip r:embed="rId2"/>
          <a:srcRect l="3155"/>
          <a:stretch/>
        </p:blipFill>
        <p:spPr>
          <a:xfrm>
            <a:off x="479766" y="2209800"/>
            <a:ext cx="5123771" cy="3200400"/>
          </a:xfrm>
          <a:prstGeom prst="rect">
            <a:avLst/>
          </a:prstGeom>
          <a:noFill/>
          <a:ln>
            <a:solidFill>
              <a:srgbClr val="000000"/>
            </a:solidFill>
          </a:ln>
        </p:spPr>
      </p:pic>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29</a:t>
            </a:fld>
            <a:endParaRPr lang="en-US" dirty="0"/>
          </a:p>
        </p:txBody>
      </p:sp>
      <p:pic>
        <p:nvPicPr>
          <p:cNvPr id="8" name="Picture 7"/>
          <p:cNvPicPr>
            <a:picLocks noChangeAspect="1"/>
          </p:cNvPicPr>
          <p:nvPr/>
        </p:nvPicPr>
        <p:blipFill>
          <a:blip r:embed="rId3"/>
          <a:stretch>
            <a:fillRect/>
          </a:stretch>
        </p:blipFill>
        <p:spPr>
          <a:xfrm>
            <a:off x="5730240" y="1752600"/>
            <a:ext cx="3413760" cy="4267200"/>
          </a:xfrm>
          <a:prstGeom prst="rect">
            <a:avLst/>
          </a:prstGeom>
        </p:spPr>
      </p:pic>
    </p:spTree>
    <p:extLst>
      <p:ext uri="{BB962C8B-B14F-4D97-AF65-F5344CB8AC3E}">
        <p14:creationId xmlns:p14="http://schemas.microsoft.com/office/powerpoint/2010/main" val="2447013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a:t>
            </a:fld>
            <a:endParaRPr lang="en-US" dirty="0"/>
          </a:p>
        </p:txBody>
      </p:sp>
      <p:pic>
        <p:nvPicPr>
          <p:cNvPr id="9" name="Picture 8"/>
          <p:cNvPicPr>
            <a:picLocks noChangeAspect="1"/>
          </p:cNvPicPr>
          <p:nvPr/>
        </p:nvPicPr>
        <p:blipFill>
          <a:blip r:embed="rId3"/>
          <a:stretch>
            <a:fillRect/>
          </a:stretch>
        </p:blipFill>
        <p:spPr>
          <a:xfrm>
            <a:off x="413358" y="1403560"/>
            <a:ext cx="3508248" cy="4692440"/>
          </a:xfrm>
          <a:prstGeom prst="rect">
            <a:avLst/>
          </a:prstGeom>
          <a:ln>
            <a:solidFill>
              <a:srgbClr val="000000"/>
            </a:solidFill>
          </a:ln>
        </p:spPr>
      </p:pic>
      <p:pic>
        <p:nvPicPr>
          <p:cNvPr id="11" name="Picture 10"/>
          <p:cNvPicPr>
            <a:picLocks noChangeAspect="1"/>
          </p:cNvPicPr>
          <p:nvPr/>
        </p:nvPicPr>
        <p:blipFill>
          <a:blip r:embed="rId4"/>
          <a:stretch>
            <a:fillRect/>
          </a:stretch>
        </p:blipFill>
        <p:spPr>
          <a:xfrm>
            <a:off x="5010454" y="1524000"/>
            <a:ext cx="3810000" cy="1905000"/>
          </a:xfrm>
          <a:prstGeom prst="rect">
            <a:avLst/>
          </a:prstGeom>
          <a:ln>
            <a:solidFill>
              <a:srgbClr val="000000"/>
            </a:solidFill>
          </a:ln>
        </p:spPr>
      </p:pic>
      <p:pic>
        <p:nvPicPr>
          <p:cNvPr id="14" name="Picture 13"/>
          <p:cNvPicPr>
            <a:picLocks noChangeAspect="1"/>
          </p:cNvPicPr>
          <p:nvPr/>
        </p:nvPicPr>
        <p:blipFill>
          <a:blip r:embed="rId5"/>
          <a:stretch>
            <a:fillRect/>
          </a:stretch>
        </p:blipFill>
        <p:spPr>
          <a:xfrm>
            <a:off x="4248454" y="4102906"/>
            <a:ext cx="4666946" cy="1916894"/>
          </a:xfrm>
          <a:prstGeom prst="rect">
            <a:avLst/>
          </a:prstGeom>
          <a:ln>
            <a:solidFill>
              <a:srgbClr val="000000"/>
            </a:solidFill>
          </a:ln>
        </p:spPr>
      </p:pic>
    </p:spTree>
    <p:extLst>
      <p:ext uri="{BB962C8B-B14F-4D97-AF65-F5344CB8AC3E}">
        <p14:creationId xmlns:p14="http://schemas.microsoft.com/office/powerpoint/2010/main" val="2094603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24800" cy="914400"/>
          </a:xfrm>
        </p:spPr>
        <p:txBody>
          <a:bodyPr>
            <a:normAutofit fontScale="90000"/>
          </a:bodyPr>
          <a:lstStyle/>
          <a:p>
            <a:r>
              <a:rPr lang="en-US" dirty="0" err="1"/>
              <a:t>Potenciais</a:t>
            </a:r>
            <a:r>
              <a:rPr lang="en-US" dirty="0"/>
              <a:t> </a:t>
            </a:r>
            <a:r>
              <a:rPr lang="en-US" dirty="0" err="1"/>
              <a:t>irregularidades</a:t>
            </a:r>
            <a:r>
              <a:rPr lang="en-US" dirty="0"/>
              <a:t> com </a:t>
            </a:r>
            <a:r>
              <a:rPr lang="en-US" dirty="0" err="1"/>
              <a:t>cadeia</a:t>
            </a:r>
            <a:r>
              <a:rPr lang="en-US" dirty="0"/>
              <a:t> de </a:t>
            </a:r>
            <a:r>
              <a:rPr lang="en-US" dirty="0" err="1"/>
              <a:t>custódia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err="1"/>
              <a:t>Incompleta</a:t>
            </a:r>
            <a:r>
              <a:rPr lang="en-US" dirty="0"/>
              <a:t>: </a:t>
            </a:r>
            <a:r>
              <a:rPr lang="en-US" dirty="0" err="1"/>
              <a:t>falhas</a:t>
            </a:r>
            <a:endParaRPr lang="en-US" dirty="0"/>
          </a:p>
          <a:p>
            <a:endParaRPr lang="en-US" dirty="0"/>
          </a:p>
          <a:p>
            <a:r>
              <a:rPr lang="en-US" dirty="0" err="1"/>
              <a:t>Datas</a:t>
            </a:r>
            <a:r>
              <a:rPr lang="en-US" dirty="0"/>
              <a:t> </a:t>
            </a:r>
            <a:r>
              <a:rPr lang="en-US" dirty="0" err="1"/>
              <a:t>inconsistentes</a:t>
            </a:r>
            <a:endParaRPr lang="en-US" dirty="0"/>
          </a:p>
          <a:p>
            <a:endParaRPr lang="en-US" dirty="0"/>
          </a:p>
          <a:p>
            <a:r>
              <a:rPr lang="en-US" dirty="0"/>
              <a:t>Falta de </a:t>
            </a:r>
            <a:r>
              <a:rPr lang="en-US" dirty="0" err="1"/>
              <a:t>identificação</a:t>
            </a:r>
            <a:r>
              <a:rPr lang="en-US" dirty="0"/>
              <a:t> </a:t>
            </a:r>
            <a:r>
              <a:rPr lang="en-US" dirty="0" err="1"/>
              <a:t>ou</a:t>
            </a:r>
            <a:r>
              <a:rPr lang="en-US" dirty="0"/>
              <a:t> de </a:t>
            </a:r>
            <a:r>
              <a:rPr lang="en-US" dirty="0" err="1"/>
              <a:t>assinatura</a:t>
            </a:r>
            <a:r>
              <a:rPr lang="en-US" dirty="0"/>
              <a:t> do </a:t>
            </a:r>
            <a:r>
              <a:rPr lang="en-US" dirty="0" err="1"/>
              <a:t>curador</a:t>
            </a:r>
            <a:endParaRPr lang="en-US" dirty="0"/>
          </a:p>
          <a:p>
            <a:endParaRPr lang="en-US" dirty="0"/>
          </a:p>
          <a:p>
            <a:r>
              <a:rPr lang="en-US" dirty="0" err="1"/>
              <a:t>Curador</a:t>
            </a:r>
            <a:r>
              <a:rPr lang="en-US" dirty="0"/>
              <a:t> </a:t>
            </a:r>
            <a:r>
              <a:rPr lang="en-US" dirty="0" err="1"/>
              <a:t>não</a:t>
            </a:r>
            <a:r>
              <a:rPr lang="en-US" dirty="0"/>
              <a:t> </a:t>
            </a:r>
            <a:r>
              <a:rPr lang="en-US" dirty="0" err="1"/>
              <a:t>é</a:t>
            </a:r>
            <a:r>
              <a:rPr lang="en-US" dirty="0"/>
              <a:t> </a:t>
            </a:r>
            <a:r>
              <a:rPr lang="en-US" dirty="0" err="1"/>
              <a:t>competente</a:t>
            </a:r>
            <a:r>
              <a:rPr lang="en-US" dirty="0"/>
              <a:t> </a:t>
            </a:r>
            <a:r>
              <a:rPr lang="en-US" dirty="0" err="1"/>
              <a:t>ou</a:t>
            </a:r>
            <a:r>
              <a:rPr lang="en-US" dirty="0"/>
              <a:t> </a:t>
            </a:r>
            <a:r>
              <a:rPr lang="en-US" dirty="0" err="1"/>
              <a:t>autorizado</a:t>
            </a:r>
            <a:endParaRPr lang="en-US" dirty="0"/>
          </a:p>
          <a:p>
            <a:pPr marL="0" indent="0">
              <a:buNone/>
            </a:pPr>
            <a:endParaRPr lang="en-US" dirty="0"/>
          </a:p>
          <a:p>
            <a:pPr lvl="1"/>
            <a:endParaRPr lang="en-US" dirty="0"/>
          </a:p>
          <a:p>
            <a:pPr lvl="1"/>
            <a:endParaRPr lang="en-US" dirty="0"/>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30</a:t>
            </a:fld>
            <a:endParaRPr lang="en-US" dirty="0"/>
          </a:p>
        </p:txBody>
      </p:sp>
    </p:spTree>
    <p:extLst>
      <p:ext uri="{BB962C8B-B14F-4D97-AF65-F5344CB8AC3E}">
        <p14:creationId xmlns:p14="http://schemas.microsoft.com/office/powerpoint/2010/main" val="535183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Validações</a:t>
            </a:r>
            <a:r>
              <a:rPr lang="en-US" dirty="0"/>
              <a:t> de </a:t>
            </a:r>
            <a:r>
              <a:rPr lang="en-US" dirty="0" err="1"/>
              <a:t>integridade</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229600" cy="3581400"/>
          </a:xfrm>
        </p:spPr>
        <p:txBody>
          <a:bodyPr>
            <a:normAutofit/>
          </a:bodyPr>
          <a:lstStyle/>
          <a:p>
            <a:pPr lvl="5"/>
            <a:endParaRPr lang="en-US" sz="1400" b="1" dirty="0"/>
          </a:p>
          <a:p>
            <a:r>
              <a:rPr lang="en-US" sz="2400" dirty="0" err="1"/>
              <a:t>Garantir</a:t>
            </a:r>
            <a:r>
              <a:rPr lang="en-US" sz="2400" dirty="0"/>
              <a:t> que a </a:t>
            </a:r>
            <a:r>
              <a:rPr lang="en-US" sz="2400" dirty="0" err="1"/>
              <a:t>prova</a:t>
            </a:r>
            <a:r>
              <a:rPr lang="en-US" sz="2400" dirty="0"/>
              <a:t> </a:t>
            </a:r>
            <a:r>
              <a:rPr lang="en-US" sz="2400" dirty="0" err="1"/>
              <a:t>não</a:t>
            </a:r>
            <a:r>
              <a:rPr lang="en-US" sz="2400" dirty="0"/>
              <a:t> </a:t>
            </a:r>
            <a:r>
              <a:rPr lang="en-US" sz="2400" dirty="0" err="1"/>
              <a:t>foi</a:t>
            </a:r>
            <a:r>
              <a:rPr lang="en-US" sz="2400" dirty="0"/>
              <a:t> </a:t>
            </a:r>
            <a:r>
              <a:rPr lang="en-US" sz="2400" dirty="0" err="1"/>
              <a:t>alterada</a:t>
            </a:r>
            <a:r>
              <a:rPr lang="en-US" sz="2400" dirty="0"/>
              <a:t> </a:t>
            </a:r>
            <a:r>
              <a:rPr lang="en-US" sz="2400" dirty="0" err="1"/>
              <a:t>desde</a:t>
            </a:r>
            <a:r>
              <a:rPr lang="en-US" sz="2400" dirty="0"/>
              <a:t> que </a:t>
            </a:r>
            <a:r>
              <a:rPr lang="en-US" sz="2400" dirty="0" err="1"/>
              <a:t>foi</a:t>
            </a:r>
            <a:r>
              <a:rPr lang="en-US" sz="2400" dirty="0"/>
              <a:t> </a:t>
            </a:r>
            <a:r>
              <a:rPr lang="en-US" sz="2400" dirty="0" err="1"/>
              <a:t>recolhida</a:t>
            </a:r>
            <a:r>
              <a:rPr lang="en-US" sz="2400" dirty="0"/>
              <a:t> </a:t>
            </a:r>
            <a:r>
              <a:rPr lang="en-US" sz="2400" dirty="0" err="1"/>
              <a:t>até</a:t>
            </a:r>
            <a:r>
              <a:rPr lang="en-US" sz="2400" dirty="0"/>
              <a:t> </a:t>
            </a:r>
            <a:r>
              <a:rPr lang="en-US" sz="2400" dirty="0" err="1"/>
              <a:t>à</a:t>
            </a:r>
            <a:r>
              <a:rPr lang="en-US" sz="2400" dirty="0"/>
              <a:t> </a:t>
            </a:r>
            <a:r>
              <a:rPr lang="en-US" sz="2400" dirty="0" err="1"/>
              <a:t>apresentação</a:t>
            </a:r>
            <a:r>
              <a:rPr lang="en-US" sz="2400" dirty="0"/>
              <a:t> </a:t>
            </a:r>
            <a:r>
              <a:rPr lang="en-US" sz="2400" dirty="0" err="1"/>
              <a:t>em</a:t>
            </a:r>
            <a:r>
              <a:rPr lang="en-US" sz="2400" dirty="0"/>
              <a:t> tribunal (</a:t>
            </a:r>
            <a:r>
              <a:rPr lang="en-US" sz="2400" dirty="0" err="1"/>
              <a:t>garante</a:t>
            </a:r>
            <a:r>
              <a:rPr lang="en-US" sz="2400" dirty="0"/>
              <a:t> </a:t>
            </a:r>
            <a:r>
              <a:rPr lang="en-US" sz="2400" dirty="0" err="1"/>
              <a:t>autenticidade</a:t>
            </a:r>
            <a:r>
              <a:rPr lang="en-US" sz="2400" dirty="0"/>
              <a:t>)</a:t>
            </a:r>
          </a:p>
          <a:p>
            <a:endParaRPr lang="en-US" sz="2400" dirty="0"/>
          </a:p>
          <a:p>
            <a:r>
              <a:rPr lang="en-US" sz="2400" dirty="0" err="1"/>
              <a:t>Envolve</a:t>
            </a:r>
            <a:r>
              <a:rPr lang="en-US" sz="2400" dirty="0"/>
              <a:t> </a:t>
            </a:r>
            <a:r>
              <a:rPr lang="en-US" sz="2400" dirty="0" err="1"/>
              <a:t>comparação</a:t>
            </a:r>
            <a:r>
              <a:rPr lang="en-US" sz="2400" dirty="0"/>
              <a:t> de </a:t>
            </a:r>
            <a:r>
              <a:rPr lang="en-US" sz="2400" b="1" dirty="0" err="1"/>
              <a:t>impressão</a:t>
            </a:r>
            <a:r>
              <a:rPr lang="en-US" sz="2400" b="1" dirty="0"/>
              <a:t> digital digital (digital fingerprint) </a:t>
            </a:r>
            <a:r>
              <a:rPr lang="en-US" sz="2400" dirty="0"/>
              <a:t> do objecto </a:t>
            </a:r>
            <a:r>
              <a:rPr lang="en-US" sz="2400" dirty="0" err="1"/>
              <a:t>recolhido</a:t>
            </a:r>
            <a:r>
              <a:rPr lang="en-US" sz="2400" dirty="0"/>
              <a:t> no local</a:t>
            </a:r>
          </a:p>
          <a:p>
            <a:endParaRPr lang="en-US" sz="2400" dirty="0"/>
          </a:p>
          <a:p>
            <a:r>
              <a:rPr lang="en-US" sz="2400" dirty="0"/>
              <a:t>Digital fingerprint </a:t>
            </a:r>
            <a:r>
              <a:rPr lang="en-US" sz="2400" dirty="0" err="1"/>
              <a:t>é</a:t>
            </a:r>
            <a:r>
              <a:rPr lang="en-US" sz="2400" dirty="0"/>
              <a:t> </a:t>
            </a:r>
            <a:r>
              <a:rPr lang="en-US" sz="2400" dirty="0" err="1"/>
              <a:t>produzida</a:t>
            </a:r>
            <a:r>
              <a:rPr lang="en-US" sz="2400" dirty="0"/>
              <a:t> </a:t>
            </a:r>
            <a:r>
              <a:rPr lang="en-US" sz="2400" dirty="0" err="1"/>
              <a:t>por</a:t>
            </a:r>
            <a:r>
              <a:rPr lang="en-US" sz="2400" dirty="0"/>
              <a:t> </a:t>
            </a:r>
            <a:r>
              <a:rPr lang="en-US" sz="2400" dirty="0" err="1"/>
              <a:t>função</a:t>
            </a:r>
            <a:r>
              <a:rPr lang="en-US" sz="2400" dirty="0"/>
              <a:t> de hash, ex., MD5</a:t>
            </a:r>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31</a:t>
            </a:fld>
            <a:endParaRPr lang="en-US" dirty="0"/>
          </a:p>
        </p:txBody>
      </p:sp>
      <p:pic>
        <p:nvPicPr>
          <p:cNvPr id="7" name="Picture 6"/>
          <p:cNvPicPr>
            <a:picLocks noChangeAspect="1"/>
          </p:cNvPicPr>
          <p:nvPr/>
        </p:nvPicPr>
        <p:blipFill>
          <a:blip r:embed="rId2"/>
          <a:stretch>
            <a:fillRect/>
          </a:stretch>
        </p:blipFill>
        <p:spPr>
          <a:xfrm>
            <a:off x="901700" y="4191000"/>
            <a:ext cx="7785100" cy="2514600"/>
          </a:xfrm>
          <a:prstGeom prst="rect">
            <a:avLst/>
          </a:prstGeom>
        </p:spPr>
      </p:pic>
    </p:spTree>
    <p:extLst>
      <p:ext uri="{BB962C8B-B14F-4D97-AF65-F5344CB8AC3E}">
        <p14:creationId xmlns:p14="http://schemas.microsoft.com/office/powerpoint/2010/main" val="41215759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Geração</a:t>
            </a:r>
            <a:r>
              <a:rPr lang="en-US" dirty="0"/>
              <a:t> de digital </a:t>
            </a:r>
            <a:r>
              <a:rPr lang="en-US" dirty="0" err="1"/>
              <a:t>finterprints</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pPr lvl="7"/>
            <a:endParaRPr lang="en-US" dirty="0"/>
          </a:p>
          <a:p>
            <a:r>
              <a:rPr lang="en-US" dirty="0"/>
              <a:t>Uma </a:t>
            </a:r>
            <a:r>
              <a:rPr lang="en-US" dirty="0" err="1"/>
              <a:t>função</a:t>
            </a:r>
            <a:r>
              <a:rPr lang="en-US" dirty="0"/>
              <a:t> de hash </a:t>
            </a:r>
            <a:r>
              <a:rPr lang="en-US" dirty="0" err="1"/>
              <a:t>funciona</a:t>
            </a:r>
            <a:r>
              <a:rPr lang="en-US" dirty="0"/>
              <a:t> </a:t>
            </a:r>
            <a:r>
              <a:rPr lang="en-US" dirty="0" err="1"/>
              <a:t>assim</a:t>
            </a:r>
            <a:r>
              <a:rPr lang="en-US" dirty="0"/>
              <a:t>:</a:t>
            </a:r>
          </a:p>
          <a:p>
            <a:pPr lvl="1"/>
            <a:endParaRPr lang="en-US" b="1" dirty="0"/>
          </a:p>
          <a:p>
            <a:endParaRPr lang="en-US" dirty="0"/>
          </a:p>
          <a:p>
            <a:endParaRPr lang="en-US" dirty="0"/>
          </a:p>
          <a:p>
            <a:endParaRPr lang="en-US" dirty="0"/>
          </a:p>
          <a:p>
            <a:endParaRPr lang="en-US" dirty="0"/>
          </a:p>
          <a:p>
            <a:r>
              <a:rPr lang="en-US" dirty="0" err="1"/>
              <a:t>Tem</a:t>
            </a:r>
            <a:r>
              <a:rPr lang="en-US" dirty="0"/>
              <a:t> </a:t>
            </a:r>
            <a:r>
              <a:rPr lang="en-US" dirty="0" err="1"/>
              <a:t>duas</a:t>
            </a:r>
            <a:r>
              <a:rPr lang="en-US" dirty="0"/>
              <a:t> </a:t>
            </a:r>
            <a:r>
              <a:rPr lang="en-US" dirty="0" err="1"/>
              <a:t>propriedades</a:t>
            </a:r>
            <a:r>
              <a:rPr lang="en-US" dirty="0"/>
              <a:t> </a:t>
            </a:r>
            <a:r>
              <a:rPr lang="en-US" dirty="0" err="1"/>
              <a:t>importantes</a:t>
            </a:r>
            <a:r>
              <a:rPr lang="en-US" dirty="0"/>
              <a:t>:</a:t>
            </a:r>
          </a:p>
          <a:p>
            <a:pPr lvl="1"/>
            <a:r>
              <a:rPr lang="en-US" dirty="0" err="1"/>
              <a:t>Produz</a:t>
            </a:r>
            <a:r>
              <a:rPr lang="en-US" dirty="0"/>
              <a:t> </a:t>
            </a:r>
            <a:r>
              <a:rPr lang="en-US" dirty="0" err="1"/>
              <a:t>sempre</a:t>
            </a:r>
            <a:r>
              <a:rPr lang="en-US" dirty="0"/>
              <a:t> o </a:t>
            </a:r>
            <a:r>
              <a:rPr lang="en-US" dirty="0" err="1"/>
              <a:t>mesmo</a:t>
            </a:r>
            <a:r>
              <a:rPr lang="en-US" dirty="0"/>
              <a:t> </a:t>
            </a:r>
            <a:r>
              <a:rPr lang="en-US" dirty="0" err="1"/>
              <a:t>número</a:t>
            </a:r>
            <a:r>
              <a:rPr lang="en-US" dirty="0"/>
              <a:t> para um dado objecto</a:t>
            </a:r>
          </a:p>
          <a:p>
            <a:pPr lvl="1"/>
            <a:r>
              <a:rPr lang="en-US" dirty="0" err="1"/>
              <a:t>Produz</a:t>
            </a:r>
            <a:r>
              <a:rPr lang="en-US" dirty="0"/>
              <a:t> </a:t>
            </a:r>
            <a:r>
              <a:rPr lang="en-US" dirty="0" err="1"/>
              <a:t>sempre</a:t>
            </a:r>
            <a:r>
              <a:rPr lang="en-US" dirty="0"/>
              <a:t> </a:t>
            </a:r>
            <a:r>
              <a:rPr lang="en-US" dirty="0" err="1"/>
              <a:t>números</a:t>
            </a:r>
            <a:r>
              <a:rPr lang="en-US" dirty="0"/>
              <a:t> </a:t>
            </a:r>
            <a:r>
              <a:rPr lang="en-US" dirty="0" err="1"/>
              <a:t>diferentes</a:t>
            </a:r>
            <a:r>
              <a:rPr lang="en-US" dirty="0"/>
              <a:t> para </a:t>
            </a:r>
            <a:r>
              <a:rPr lang="en-US" dirty="0" err="1"/>
              <a:t>diferentes</a:t>
            </a:r>
            <a:r>
              <a:rPr lang="en-US" dirty="0"/>
              <a:t> </a:t>
            </a:r>
            <a:r>
              <a:rPr lang="en-US" dirty="0" err="1"/>
              <a:t>objectos</a:t>
            </a:r>
            <a:endParaRPr lang="en-US" dirty="0"/>
          </a:p>
          <a:p>
            <a:pPr lvl="1"/>
            <a:endParaRPr lang="en-US" dirty="0"/>
          </a:p>
          <a:p>
            <a:endParaRPr lang="en-US" dirty="0"/>
          </a:p>
          <a:p>
            <a:endParaRPr lang="en-US" dirty="0"/>
          </a:p>
        </p:txBody>
      </p:sp>
      <p:sp>
        <p:nvSpPr>
          <p:cNvPr id="7" name="Rectangle 6"/>
          <p:cNvSpPr/>
          <p:nvPr/>
        </p:nvSpPr>
        <p:spPr>
          <a:xfrm>
            <a:off x="1475626" y="2971800"/>
            <a:ext cx="777212" cy="914400"/>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digital object</a:t>
            </a:r>
          </a:p>
        </p:txBody>
      </p:sp>
      <p:sp>
        <p:nvSpPr>
          <p:cNvPr id="8" name="Rectangle 7"/>
          <p:cNvSpPr/>
          <p:nvPr/>
        </p:nvSpPr>
        <p:spPr>
          <a:xfrm>
            <a:off x="3152026" y="3048000"/>
            <a:ext cx="2057400" cy="762000"/>
          </a:xfrm>
          <a:prstGeom prst="rect">
            <a:avLst/>
          </a:prstGeom>
          <a:solidFill>
            <a:schemeClr val="tx1"/>
          </a:solidFill>
          <a:ln>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solidFill>
                  <a:schemeClr val="bg1"/>
                </a:solidFill>
              </a:rPr>
              <a:t>MD5</a:t>
            </a:r>
            <a:endParaRPr lang="en-US" sz="2400" dirty="0">
              <a:solidFill>
                <a:schemeClr val="bg1"/>
              </a:solidFill>
            </a:endParaRPr>
          </a:p>
          <a:p>
            <a:pPr algn="ctr"/>
            <a:endParaRPr lang="en-US" sz="2400" dirty="0">
              <a:solidFill>
                <a:schemeClr val="bg1"/>
              </a:solidFill>
            </a:endParaRPr>
          </a:p>
        </p:txBody>
      </p:sp>
      <p:cxnSp>
        <p:nvCxnSpPr>
          <p:cNvPr id="9" name="Straight Arrow Connector 8"/>
          <p:cNvCxnSpPr>
            <a:stCxn id="7" idx="3"/>
            <a:endCxn id="10" idx="1"/>
          </p:cNvCxnSpPr>
          <p:nvPr/>
        </p:nvCxnSpPr>
        <p:spPr>
          <a:xfrm>
            <a:off x="2252838" y="3429000"/>
            <a:ext cx="4023388"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276226" y="3217609"/>
            <a:ext cx="1447800" cy="422782"/>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digest</a:t>
            </a:r>
          </a:p>
        </p:txBody>
      </p:sp>
      <p:sp>
        <p:nvSpPr>
          <p:cNvPr id="11" name="TextBox 10"/>
          <p:cNvSpPr txBox="1"/>
          <p:nvPr/>
        </p:nvSpPr>
        <p:spPr>
          <a:xfrm>
            <a:off x="762000" y="3244334"/>
            <a:ext cx="659155" cy="369332"/>
          </a:xfrm>
          <a:prstGeom prst="rect">
            <a:avLst/>
          </a:prstGeom>
          <a:noFill/>
        </p:spPr>
        <p:txBody>
          <a:bodyPr wrap="none" rtlCol="0">
            <a:spAutoFit/>
          </a:bodyPr>
          <a:lstStyle/>
          <a:p>
            <a:r>
              <a:rPr lang="en-US" dirty="0"/>
              <a:t>input</a:t>
            </a:r>
          </a:p>
        </p:txBody>
      </p:sp>
      <p:sp>
        <p:nvSpPr>
          <p:cNvPr id="12" name="TextBox 11"/>
          <p:cNvSpPr txBox="1"/>
          <p:nvPr/>
        </p:nvSpPr>
        <p:spPr>
          <a:xfrm>
            <a:off x="7724026" y="3257177"/>
            <a:ext cx="813043" cy="369332"/>
          </a:xfrm>
          <a:prstGeom prst="rect">
            <a:avLst/>
          </a:prstGeom>
          <a:noFill/>
        </p:spPr>
        <p:txBody>
          <a:bodyPr wrap="none" rtlCol="0">
            <a:spAutoFit/>
          </a:bodyPr>
          <a:lstStyle/>
          <a:p>
            <a:r>
              <a:rPr lang="en-US" dirty="0"/>
              <a:t>output</a:t>
            </a:r>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32</a:t>
            </a:fld>
            <a:endParaRPr lang="en-US" dirty="0"/>
          </a:p>
        </p:txBody>
      </p:sp>
    </p:spTree>
    <p:extLst>
      <p:ext uri="{BB962C8B-B14F-4D97-AF65-F5344CB8AC3E}">
        <p14:creationId xmlns:p14="http://schemas.microsoft.com/office/powerpoint/2010/main" val="1045764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hash functions work well</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dirty="0" err="1"/>
              <a:t>Basta</a:t>
            </a:r>
            <a:r>
              <a:rPr lang="en-US" dirty="0"/>
              <a:t> </a:t>
            </a:r>
            <a:r>
              <a:rPr lang="en-US" dirty="0" err="1"/>
              <a:t>alterar</a:t>
            </a:r>
            <a:r>
              <a:rPr lang="en-US" dirty="0"/>
              <a:t> um </a:t>
            </a:r>
            <a:r>
              <a:rPr lang="en-US" dirty="0" err="1"/>
              <a:t>único</a:t>
            </a:r>
            <a:r>
              <a:rPr lang="en-US" dirty="0"/>
              <a:t> byte para o </a:t>
            </a:r>
            <a:r>
              <a:rPr lang="en-US" dirty="0" err="1"/>
              <a:t>resultado</a:t>
            </a:r>
            <a:r>
              <a:rPr lang="en-US" dirty="0"/>
              <a:t> final da digital fingerprint </a:t>
            </a:r>
            <a:r>
              <a:rPr lang="en-US" dirty="0" err="1"/>
              <a:t>ser</a:t>
            </a:r>
            <a:r>
              <a:rPr lang="en-US" dirty="0"/>
              <a:t> </a:t>
            </a:r>
            <a:r>
              <a:rPr lang="en-US" dirty="0" err="1"/>
              <a:t>completamente</a:t>
            </a:r>
            <a:r>
              <a:rPr lang="en-US" dirty="0"/>
              <a:t> </a:t>
            </a:r>
            <a:r>
              <a:rPr lang="en-US" dirty="0" err="1"/>
              <a:t>diferente</a:t>
            </a:r>
            <a:endParaRPr lang="en-US" dirty="0"/>
          </a:p>
          <a:p>
            <a:endParaRPr lang="en-US" dirty="0"/>
          </a:p>
          <a:p>
            <a:endParaRPr lang="en-US" dirty="0"/>
          </a:p>
          <a:p>
            <a:endParaRPr lang="en-US" dirty="0"/>
          </a:p>
          <a:p>
            <a:endParaRPr lang="en-US" dirty="0"/>
          </a:p>
          <a:p>
            <a:endParaRPr lang="en-US" dirty="0"/>
          </a:p>
          <a:p>
            <a:r>
              <a:rPr lang="en-US" dirty="0"/>
              <a:t>As </a:t>
            </a:r>
            <a:r>
              <a:rPr lang="en-US" dirty="0" err="1"/>
              <a:t>funções</a:t>
            </a:r>
            <a:r>
              <a:rPr lang="en-US" dirty="0"/>
              <a:t> de hash </a:t>
            </a:r>
            <a:r>
              <a:rPr lang="en-US" dirty="0" err="1"/>
              <a:t>mais</a:t>
            </a:r>
            <a:r>
              <a:rPr lang="en-US" dirty="0"/>
              <a:t> </a:t>
            </a:r>
            <a:r>
              <a:rPr lang="en-US" dirty="0" err="1"/>
              <a:t>usadas</a:t>
            </a:r>
            <a:r>
              <a:rPr lang="en-US" dirty="0"/>
              <a:t>:</a:t>
            </a:r>
          </a:p>
          <a:p>
            <a:pPr lvl="1"/>
            <a:r>
              <a:rPr lang="en-US" dirty="0"/>
              <a:t>MD5: </a:t>
            </a:r>
            <a:r>
              <a:rPr lang="en-US" dirty="0" err="1"/>
              <a:t>produz</a:t>
            </a:r>
            <a:r>
              <a:rPr lang="en-US" dirty="0"/>
              <a:t> valor de hash de128-bit (“fingerprint”)</a:t>
            </a:r>
          </a:p>
          <a:p>
            <a:pPr lvl="1"/>
            <a:r>
              <a:rPr lang="en-US" dirty="0"/>
              <a:t>SHA-1: </a:t>
            </a:r>
            <a:r>
              <a:rPr lang="en-US" dirty="0" err="1"/>
              <a:t>produz</a:t>
            </a:r>
            <a:r>
              <a:rPr lang="en-US" dirty="0"/>
              <a:t> valor de hash de 160-bit (20-byte)</a:t>
            </a:r>
          </a:p>
          <a:p>
            <a:pPr lvl="1"/>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51443105"/>
              </p:ext>
            </p:extLst>
          </p:nvPr>
        </p:nvGraphicFramePr>
        <p:xfrm>
          <a:off x="688848" y="2743200"/>
          <a:ext cx="7845552" cy="1188720"/>
        </p:xfrm>
        <a:graphic>
          <a:graphicData uri="http://schemas.openxmlformats.org/drawingml/2006/table">
            <a:tbl>
              <a:tblPr firstRow="1" bandRow="1">
                <a:tableStyleId>{5C22544A-7EE6-4342-B048-85BDC9FD1C3A}</a:tableStyleId>
              </a:tblPr>
              <a:tblGrid>
                <a:gridCol w="3059765">
                  <a:extLst>
                    <a:ext uri="{9D8B030D-6E8A-4147-A177-3AD203B41FA5}">
                      <a16:colId xmlns:a16="http://schemas.microsoft.com/office/drawing/2014/main" val="20000"/>
                    </a:ext>
                  </a:extLst>
                </a:gridCol>
                <a:gridCol w="4785787">
                  <a:extLst>
                    <a:ext uri="{9D8B030D-6E8A-4147-A177-3AD203B41FA5}">
                      <a16:colId xmlns:a16="http://schemas.microsoft.com/office/drawing/2014/main" val="20001"/>
                    </a:ext>
                  </a:extLst>
                </a:gridCol>
              </a:tblGrid>
              <a:tr h="370840">
                <a:tc>
                  <a:txBody>
                    <a:bodyPr/>
                    <a:lstStyle/>
                    <a:p>
                      <a:r>
                        <a:rPr lang="en-US" sz="2000" dirty="0"/>
                        <a:t>Digital input</a:t>
                      </a:r>
                    </a:p>
                  </a:txBody>
                  <a:tcPr/>
                </a:tc>
                <a:tc>
                  <a:txBody>
                    <a:bodyPr/>
                    <a:lstStyle/>
                    <a:p>
                      <a:r>
                        <a:rPr lang="en-US" sz="2000" dirty="0"/>
                        <a:t>MD5 output</a:t>
                      </a:r>
                    </a:p>
                  </a:txBody>
                  <a:tcPr/>
                </a:tc>
                <a:extLst>
                  <a:ext uri="{0D108BD9-81ED-4DB2-BD59-A6C34878D82A}">
                    <a16:rowId xmlns:a16="http://schemas.microsoft.com/office/drawing/2014/main" val="10000"/>
                  </a:ext>
                </a:extLst>
              </a:tr>
              <a:tr h="370840">
                <a:tc>
                  <a:txBody>
                    <a:bodyPr/>
                    <a:lstStyle/>
                    <a:p>
                      <a:r>
                        <a:rPr lang="en-US" sz="2000" dirty="0"/>
                        <a:t>The suspect’s name is Jo</a:t>
                      </a:r>
                      <a:r>
                        <a:rPr lang="en-US" sz="2000" b="1" dirty="0">
                          <a:solidFill>
                            <a:srgbClr val="FF0000"/>
                          </a:solidFill>
                        </a:rPr>
                        <a:t>h</a:t>
                      </a:r>
                      <a:r>
                        <a:rPr lang="en-US" sz="2000" dirty="0"/>
                        <a:t>n</a:t>
                      </a:r>
                    </a:p>
                  </a:txBody>
                  <a:tcPr/>
                </a:tc>
                <a:tc>
                  <a:txBody>
                    <a:bodyPr/>
                    <a:lstStyle/>
                    <a:p>
                      <a:r>
                        <a:rPr kumimoji="0" lang="cs-CZ" sz="1800" kern="1200" dirty="0">
                          <a:solidFill>
                            <a:srgbClr val="FF0000"/>
                          </a:solidFill>
                          <a:latin typeface="Courier"/>
                          <a:ea typeface="+mn-ea"/>
                          <a:cs typeface="Courier"/>
                        </a:rPr>
                        <a:t>0dc789ca62a3799abca7f1199f7c6d8c</a:t>
                      </a:r>
                      <a:endParaRPr lang="en-US" sz="1800" dirty="0">
                        <a:solidFill>
                          <a:srgbClr val="FF0000"/>
                        </a:solidFill>
                        <a:latin typeface="Courier"/>
                        <a:cs typeface="Courier"/>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The suspect’s name is Jo</a:t>
                      </a:r>
                      <a:r>
                        <a:rPr lang="en-US" sz="2000" b="1" dirty="0">
                          <a:solidFill>
                            <a:srgbClr val="FF0000"/>
                          </a:solidFill>
                        </a:rPr>
                        <a:t>a</a:t>
                      </a:r>
                      <a:r>
                        <a:rPr lang="en-US" sz="2000" dirty="0"/>
                        <a:t>n</a:t>
                      </a:r>
                    </a:p>
                  </a:txBody>
                  <a:tcPr/>
                </a:tc>
                <a:tc>
                  <a:txBody>
                    <a:bodyPr/>
                    <a:lstStyle/>
                    <a:p>
                      <a:r>
                        <a:rPr kumimoji="0" lang="en-US" sz="1800" kern="1200" dirty="0">
                          <a:solidFill>
                            <a:srgbClr val="FF0000"/>
                          </a:solidFill>
                          <a:latin typeface="Courier"/>
                          <a:ea typeface="+mn-ea"/>
                          <a:cs typeface="Courier"/>
                        </a:rPr>
                        <a:t>d5b5034d2f3bd578a136e18946e5777a</a:t>
                      </a:r>
                      <a:endParaRPr lang="en-US" sz="1800" dirty="0">
                        <a:solidFill>
                          <a:srgbClr val="FF0000"/>
                        </a:solidFill>
                        <a:latin typeface="Courier"/>
                        <a:cs typeface="Courier"/>
                      </a:endParaRPr>
                    </a:p>
                  </a:txBody>
                  <a:tcPr/>
                </a:tc>
                <a:extLst>
                  <a:ext uri="{0D108BD9-81ED-4DB2-BD59-A6C34878D82A}">
                    <a16:rowId xmlns:a16="http://schemas.microsoft.com/office/drawing/2014/main" val="10002"/>
                  </a:ext>
                </a:extLst>
              </a:tr>
            </a:tbl>
          </a:graphicData>
        </a:graphic>
      </p:graphicFrame>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33</a:t>
            </a:fld>
            <a:endParaRPr lang="en-US" dirty="0"/>
          </a:p>
        </p:txBody>
      </p:sp>
    </p:spTree>
    <p:extLst>
      <p:ext uri="{BB962C8B-B14F-4D97-AF65-F5344CB8AC3E}">
        <p14:creationId xmlns:p14="http://schemas.microsoft.com/office/powerpoint/2010/main" val="1152011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Análise</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pPr lvl="2"/>
            <a:endParaRPr lang="en-US" dirty="0"/>
          </a:p>
          <a:p>
            <a:r>
              <a:rPr lang="en-US" dirty="0" err="1"/>
              <a:t>Usar</a:t>
            </a:r>
            <a:r>
              <a:rPr lang="en-US" dirty="0"/>
              <a:t> ferramentas </a:t>
            </a:r>
            <a:r>
              <a:rPr lang="en-US" dirty="0" err="1"/>
              <a:t>forenses</a:t>
            </a:r>
            <a:r>
              <a:rPr lang="en-US" dirty="0"/>
              <a:t> para </a:t>
            </a:r>
            <a:r>
              <a:rPr lang="en-US" dirty="0" err="1"/>
              <a:t>localizar</a:t>
            </a:r>
            <a:r>
              <a:rPr lang="en-US" dirty="0"/>
              <a:t> e </a:t>
            </a:r>
            <a:r>
              <a:rPr lang="en-US" dirty="0" err="1"/>
              <a:t>extrair</a:t>
            </a:r>
            <a:r>
              <a:rPr lang="en-US" dirty="0"/>
              <a:t> </a:t>
            </a:r>
            <a:r>
              <a:rPr lang="en-US" dirty="0" err="1"/>
              <a:t>toda</a:t>
            </a:r>
            <a:r>
              <a:rPr lang="en-US" dirty="0"/>
              <a:t> a </a:t>
            </a:r>
            <a:r>
              <a:rPr lang="en-US" dirty="0" err="1"/>
              <a:t>prova</a:t>
            </a:r>
            <a:r>
              <a:rPr lang="en-US" dirty="0"/>
              <a:t>, que </a:t>
            </a:r>
            <a:r>
              <a:rPr lang="en-US" dirty="0" err="1"/>
              <a:t>seja</a:t>
            </a:r>
            <a:r>
              <a:rPr lang="en-US" dirty="0"/>
              <a:t>:</a:t>
            </a:r>
          </a:p>
          <a:p>
            <a:pPr lvl="1"/>
            <a:endParaRPr lang="en-US" dirty="0"/>
          </a:p>
          <a:p>
            <a:pPr lvl="1"/>
            <a:r>
              <a:rPr lang="en-US" b="1" dirty="0" err="1"/>
              <a:t>Inculpatória</a:t>
            </a:r>
            <a:r>
              <a:rPr lang="en-US" dirty="0"/>
              <a:t>: </a:t>
            </a:r>
            <a:r>
              <a:rPr lang="en-US" dirty="0" err="1">
                <a:cs typeface="Arial" charset="0"/>
              </a:rPr>
              <a:t>prova</a:t>
            </a:r>
            <a:r>
              <a:rPr lang="en-US" dirty="0">
                <a:cs typeface="Arial" charset="0"/>
              </a:rPr>
              <a:t> que </a:t>
            </a:r>
            <a:r>
              <a:rPr lang="en-US" dirty="0" err="1">
                <a:cs typeface="Arial" charset="0"/>
              </a:rPr>
              <a:t>sustenta</a:t>
            </a:r>
            <a:r>
              <a:rPr lang="en-US" dirty="0">
                <a:cs typeface="Arial" charset="0"/>
              </a:rPr>
              <a:t> </a:t>
            </a:r>
            <a:r>
              <a:rPr lang="en-US" dirty="0" err="1">
                <a:cs typeface="Arial" charset="0"/>
              </a:rPr>
              <a:t>uma</a:t>
            </a:r>
            <a:r>
              <a:rPr lang="en-US" dirty="0">
                <a:cs typeface="Arial" charset="0"/>
              </a:rPr>
              <a:t> </a:t>
            </a:r>
            <a:r>
              <a:rPr lang="en-US" dirty="0" err="1">
                <a:cs typeface="Arial" charset="0"/>
              </a:rPr>
              <a:t>dada</a:t>
            </a:r>
            <a:r>
              <a:rPr lang="en-US" dirty="0">
                <a:cs typeface="Arial" charset="0"/>
              </a:rPr>
              <a:t> </a:t>
            </a:r>
            <a:r>
              <a:rPr lang="en-US" dirty="0" err="1">
                <a:cs typeface="Arial" charset="0"/>
              </a:rPr>
              <a:t>teoria</a:t>
            </a:r>
            <a:endParaRPr lang="en-US" dirty="0"/>
          </a:p>
          <a:p>
            <a:pPr lvl="1"/>
            <a:endParaRPr lang="en-US" dirty="0"/>
          </a:p>
          <a:p>
            <a:pPr lvl="1"/>
            <a:r>
              <a:rPr lang="en-US" b="1" dirty="0" err="1"/>
              <a:t>Desculpatória</a:t>
            </a:r>
            <a:r>
              <a:rPr lang="en-US" dirty="0"/>
              <a:t>: </a:t>
            </a:r>
            <a:r>
              <a:rPr lang="en-US" dirty="0" err="1">
                <a:cs typeface="Arial" charset="0"/>
              </a:rPr>
              <a:t>prova</a:t>
            </a:r>
            <a:r>
              <a:rPr lang="en-US" dirty="0">
                <a:cs typeface="Arial" charset="0"/>
              </a:rPr>
              <a:t> que </a:t>
            </a:r>
            <a:r>
              <a:rPr lang="en-US" dirty="0" err="1">
                <a:cs typeface="Arial" charset="0"/>
              </a:rPr>
              <a:t>contraria</a:t>
            </a:r>
            <a:r>
              <a:rPr lang="en-US" dirty="0">
                <a:cs typeface="Arial" charset="0"/>
              </a:rPr>
              <a:t> </a:t>
            </a:r>
            <a:r>
              <a:rPr lang="en-US" dirty="0" err="1">
                <a:cs typeface="Arial" charset="0"/>
              </a:rPr>
              <a:t>uma</a:t>
            </a:r>
            <a:r>
              <a:rPr lang="en-US" dirty="0">
                <a:cs typeface="Arial" charset="0"/>
              </a:rPr>
              <a:t> </a:t>
            </a:r>
            <a:r>
              <a:rPr lang="en-US" dirty="0" err="1">
                <a:cs typeface="Arial" charset="0"/>
              </a:rPr>
              <a:t>dada</a:t>
            </a:r>
            <a:r>
              <a:rPr lang="en-US" dirty="0">
                <a:cs typeface="Arial" charset="0"/>
              </a:rPr>
              <a:t> </a:t>
            </a:r>
            <a:r>
              <a:rPr lang="en-US" dirty="0" err="1">
                <a:cs typeface="Arial" charset="0"/>
              </a:rPr>
              <a:t>teoria</a:t>
            </a:r>
            <a:endParaRPr lang="en-US" dirty="0">
              <a:cs typeface="Arial" charset="0"/>
            </a:endParaRPr>
          </a:p>
          <a:p>
            <a:pPr lvl="1"/>
            <a:endParaRPr lang="en-US" dirty="0">
              <a:cs typeface="Arial" charset="0"/>
            </a:endParaRPr>
          </a:p>
          <a:p>
            <a:pPr lvl="1"/>
            <a:endParaRPr lang="en-US" dirty="0">
              <a:cs typeface="Arial" charset="0"/>
            </a:endParaRPr>
          </a:p>
          <a:p>
            <a:r>
              <a:rPr lang="en-US" dirty="0" err="1">
                <a:cs typeface="Arial" charset="0"/>
              </a:rPr>
              <a:t>Usar</a:t>
            </a:r>
            <a:r>
              <a:rPr lang="en-US" dirty="0">
                <a:cs typeface="Arial" charset="0"/>
              </a:rPr>
              <a:t> ferramentas </a:t>
            </a:r>
            <a:r>
              <a:rPr lang="en-US" dirty="0" err="1">
                <a:cs typeface="Arial" charset="0"/>
              </a:rPr>
              <a:t>forenses</a:t>
            </a:r>
            <a:r>
              <a:rPr lang="en-US" dirty="0">
                <a:cs typeface="Arial" charset="0"/>
              </a:rPr>
              <a:t> </a:t>
            </a:r>
            <a:r>
              <a:rPr lang="en-US" dirty="0" err="1">
                <a:cs typeface="Arial" charset="0"/>
              </a:rPr>
              <a:t>aprovadas</a:t>
            </a:r>
            <a:r>
              <a:rPr lang="en-US" dirty="0">
                <a:cs typeface="Arial" charset="0"/>
              </a:rPr>
              <a:t> </a:t>
            </a:r>
            <a:r>
              <a:rPr lang="en-US" dirty="0" err="1">
                <a:cs typeface="Arial" charset="0"/>
              </a:rPr>
              <a:t>pelo</a:t>
            </a:r>
            <a:r>
              <a:rPr lang="en-US" dirty="0">
                <a:cs typeface="Arial" charset="0"/>
              </a:rPr>
              <a:t> tribunal e </a:t>
            </a:r>
            <a:r>
              <a:rPr lang="en-US" dirty="0" err="1">
                <a:cs typeface="Arial" charset="0"/>
              </a:rPr>
              <a:t>documentar</a:t>
            </a:r>
            <a:r>
              <a:rPr lang="en-US" dirty="0">
                <a:cs typeface="Arial" charset="0"/>
              </a:rPr>
              <a:t> </a:t>
            </a:r>
            <a:r>
              <a:rPr lang="en-US" dirty="0" err="1">
                <a:cs typeface="Arial" charset="0"/>
              </a:rPr>
              <a:t>tudo</a:t>
            </a:r>
            <a:endParaRPr lang="en-US" dirty="0">
              <a:cs typeface="Arial" charset="0"/>
            </a:endParaRPr>
          </a:p>
          <a:p>
            <a:pPr lvl="1"/>
            <a:endParaRPr lang="en-US" dirty="0"/>
          </a:p>
          <a:p>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34</a:t>
            </a:fld>
            <a:endParaRPr lang="en-US" dirty="0"/>
          </a:p>
        </p:txBody>
      </p:sp>
    </p:spTree>
    <p:extLst>
      <p:ext uri="{BB962C8B-B14F-4D97-AF65-F5344CB8AC3E}">
        <p14:creationId xmlns:p14="http://schemas.microsoft.com/office/powerpoint/2010/main" val="4055193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 que </a:t>
            </a:r>
            <a:r>
              <a:rPr lang="en-US" dirty="0" err="1"/>
              <a:t>procurar</a:t>
            </a:r>
            <a:r>
              <a:rPr lang="en-US" dirty="0"/>
              <a:t> </a:t>
            </a:r>
            <a:r>
              <a:rPr lang="en-US" dirty="0" err="1"/>
              <a:t>nos</a:t>
            </a:r>
            <a:r>
              <a:rPr lang="en-US" dirty="0"/>
              <a:t> </a:t>
            </a:r>
            <a:r>
              <a:rPr lang="en-US" dirty="0" err="1"/>
              <a:t>objectos</a:t>
            </a:r>
            <a:r>
              <a:rPr lang="en-US" dirty="0"/>
              <a:t> </a:t>
            </a:r>
            <a:r>
              <a:rPr lang="en-US" dirty="0" err="1"/>
              <a:t>recolhidos</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fontScale="92500" lnSpcReduction="20000"/>
          </a:bodyPr>
          <a:lstStyle/>
          <a:p>
            <a:r>
              <a:rPr lang="en-US" b="1" dirty="0" err="1"/>
              <a:t>Prova</a:t>
            </a:r>
            <a:r>
              <a:rPr lang="en-US" b="1" dirty="0"/>
              <a:t> </a:t>
            </a:r>
            <a:r>
              <a:rPr lang="en-US" b="1" dirty="0" err="1"/>
              <a:t>em</a:t>
            </a:r>
            <a:r>
              <a:rPr lang="en-US" b="1" dirty="0"/>
              <a:t> </a:t>
            </a:r>
            <a:r>
              <a:rPr lang="en-US" b="1" dirty="0" err="1"/>
              <a:t>claro</a:t>
            </a:r>
            <a:endParaRPr lang="en-US" b="1" dirty="0"/>
          </a:p>
          <a:p>
            <a:pPr lvl="1"/>
            <a:r>
              <a:rPr lang="en-US" dirty="0"/>
              <a:t>Por </a:t>
            </a:r>
            <a:r>
              <a:rPr lang="en-US" dirty="0" err="1"/>
              <a:t>exemplo</a:t>
            </a:r>
            <a:r>
              <a:rPr lang="en-US" dirty="0"/>
              <a:t>, imagens, </a:t>
            </a:r>
            <a:r>
              <a:rPr lang="en-US" dirty="0" err="1"/>
              <a:t>documentos</a:t>
            </a:r>
            <a:r>
              <a:rPr lang="en-US" dirty="0"/>
              <a:t>, spreadsheets, etc. que </a:t>
            </a:r>
            <a:r>
              <a:rPr lang="en-US" dirty="0" err="1"/>
              <a:t>possam</a:t>
            </a:r>
            <a:r>
              <a:rPr lang="en-US" dirty="0"/>
              <a:t> </a:t>
            </a:r>
            <a:r>
              <a:rPr lang="en-US" dirty="0" err="1"/>
              <a:t>ser</a:t>
            </a:r>
            <a:r>
              <a:rPr lang="en-US" dirty="0"/>
              <a:t> </a:t>
            </a:r>
            <a:r>
              <a:rPr lang="en-US" dirty="0" err="1"/>
              <a:t>relevantes</a:t>
            </a:r>
            <a:endParaRPr lang="en-US" dirty="0"/>
          </a:p>
          <a:p>
            <a:pPr lvl="1"/>
            <a:endParaRPr lang="en-US" dirty="0"/>
          </a:p>
          <a:p>
            <a:r>
              <a:rPr lang="en-US" b="1" dirty="0" err="1"/>
              <a:t>Prova</a:t>
            </a:r>
            <a:r>
              <a:rPr lang="en-US" b="1" dirty="0"/>
              <a:t> </a:t>
            </a:r>
            <a:r>
              <a:rPr lang="en-US" b="1" dirty="0" err="1"/>
              <a:t>escondida</a:t>
            </a:r>
            <a:endParaRPr lang="en-US" b="1" dirty="0"/>
          </a:p>
          <a:p>
            <a:pPr lvl="1"/>
            <a:r>
              <a:rPr lang="en-US" dirty="0" err="1"/>
              <a:t>Objectos</a:t>
            </a:r>
            <a:r>
              <a:rPr lang="en-US" dirty="0"/>
              <a:t> que </a:t>
            </a:r>
            <a:r>
              <a:rPr lang="en-US" dirty="0" err="1"/>
              <a:t>possam</a:t>
            </a:r>
            <a:r>
              <a:rPr lang="en-US" dirty="0"/>
              <a:t> </a:t>
            </a:r>
            <a:r>
              <a:rPr lang="en-US" dirty="0" err="1"/>
              <a:t>ter</a:t>
            </a:r>
            <a:r>
              <a:rPr lang="en-US" dirty="0"/>
              <a:t> </a:t>
            </a:r>
            <a:r>
              <a:rPr lang="en-US" dirty="0" err="1"/>
              <a:t>sido</a:t>
            </a:r>
            <a:r>
              <a:rPr lang="en-US" dirty="0"/>
              <a:t> </a:t>
            </a:r>
            <a:r>
              <a:rPr lang="en-US" dirty="0" err="1"/>
              <a:t>intencionalmente</a:t>
            </a:r>
            <a:r>
              <a:rPr lang="en-US" dirty="0"/>
              <a:t> </a:t>
            </a:r>
            <a:r>
              <a:rPr lang="en-US" dirty="0" err="1"/>
              <a:t>escondidos</a:t>
            </a:r>
            <a:endParaRPr lang="en-US" dirty="0"/>
          </a:p>
          <a:p>
            <a:pPr lvl="1"/>
            <a:endParaRPr lang="en-US" dirty="0"/>
          </a:p>
          <a:p>
            <a:r>
              <a:rPr lang="en-US" b="1" dirty="0" err="1"/>
              <a:t>Prova</a:t>
            </a:r>
            <a:r>
              <a:rPr lang="en-US" b="1" dirty="0"/>
              <a:t> </a:t>
            </a:r>
            <a:r>
              <a:rPr lang="en-US" b="1" dirty="0" err="1"/>
              <a:t>apagada</a:t>
            </a:r>
            <a:endParaRPr lang="en-US" b="1" dirty="0"/>
          </a:p>
          <a:p>
            <a:pPr lvl="1"/>
            <a:r>
              <a:rPr lang="en-US" dirty="0" err="1"/>
              <a:t>Documentos</a:t>
            </a:r>
            <a:r>
              <a:rPr lang="en-US" dirty="0"/>
              <a:t> </a:t>
            </a:r>
            <a:r>
              <a:rPr lang="en-US" dirty="0" err="1"/>
              <a:t>apagados</a:t>
            </a:r>
            <a:r>
              <a:rPr lang="en-US" dirty="0"/>
              <a:t> </a:t>
            </a:r>
            <a:r>
              <a:rPr lang="en-US" dirty="0" err="1"/>
              <a:t>pelo</a:t>
            </a:r>
            <a:r>
              <a:rPr lang="en-US" dirty="0"/>
              <a:t> </a:t>
            </a:r>
            <a:r>
              <a:rPr lang="en-US" dirty="0" err="1"/>
              <a:t>utilizador</a:t>
            </a:r>
            <a:r>
              <a:rPr lang="en-US" dirty="0"/>
              <a:t> mas que </a:t>
            </a:r>
            <a:r>
              <a:rPr lang="en-US" dirty="0" err="1"/>
              <a:t>ainda</a:t>
            </a:r>
            <a:r>
              <a:rPr lang="en-US" dirty="0"/>
              <a:t> </a:t>
            </a:r>
            <a:r>
              <a:rPr lang="en-US" dirty="0" err="1"/>
              <a:t>possa</a:t>
            </a:r>
            <a:r>
              <a:rPr lang="en-US" dirty="0"/>
              <a:t> </a:t>
            </a:r>
            <a:r>
              <a:rPr lang="en-US" dirty="0" err="1"/>
              <a:t>ser</a:t>
            </a:r>
            <a:r>
              <a:rPr lang="en-US" dirty="0"/>
              <a:t> </a:t>
            </a:r>
            <a:r>
              <a:rPr lang="en-US" dirty="0" err="1"/>
              <a:t>possível</a:t>
            </a:r>
            <a:r>
              <a:rPr lang="en-US" dirty="0"/>
              <a:t> </a:t>
            </a:r>
            <a:r>
              <a:rPr lang="en-US" dirty="0" err="1"/>
              <a:t>recuperar</a:t>
            </a:r>
            <a:endParaRPr lang="en-US" dirty="0"/>
          </a:p>
          <a:p>
            <a:pPr lvl="1"/>
            <a:endParaRPr lang="en-US" dirty="0"/>
          </a:p>
          <a:p>
            <a:r>
              <a:rPr lang="en-US" b="1" dirty="0" err="1"/>
              <a:t>Rasto</a:t>
            </a:r>
            <a:r>
              <a:rPr lang="en-US" b="1" dirty="0"/>
              <a:t> de ferramentas anti-</a:t>
            </a:r>
            <a:r>
              <a:rPr lang="en-US" b="1" dirty="0" err="1"/>
              <a:t>forense</a:t>
            </a:r>
            <a:endParaRPr lang="en-US" b="1" dirty="0"/>
          </a:p>
          <a:p>
            <a:pPr lvl="1"/>
            <a:r>
              <a:rPr lang="en-US" dirty="0" err="1"/>
              <a:t>Rastos</a:t>
            </a:r>
            <a:r>
              <a:rPr lang="en-US" dirty="0"/>
              <a:t> de </a:t>
            </a:r>
            <a:r>
              <a:rPr lang="en-US" dirty="0" err="1"/>
              <a:t>técnicas</a:t>
            </a:r>
            <a:r>
              <a:rPr lang="en-US" dirty="0"/>
              <a:t> anti-</a:t>
            </a:r>
            <a:r>
              <a:rPr lang="en-US" dirty="0" err="1"/>
              <a:t>forense</a:t>
            </a:r>
            <a:r>
              <a:rPr lang="en-US" dirty="0"/>
              <a:t> que </a:t>
            </a:r>
            <a:r>
              <a:rPr lang="en-US" dirty="0" err="1"/>
              <a:t>foram</a:t>
            </a:r>
            <a:r>
              <a:rPr lang="en-US" dirty="0"/>
              <a:t> </a:t>
            </a:r>
            <a:r>
              <a:rPr lang="en-US" dirty="0" err="1"/>
              <a:t>usadas</a:t>
            </a:r>
            <a:r>
              <a:rPr lang="en-US" dirty="0"/>
              <a:t>, ex. </a:t>
            </a:r>
            <a:r>
              <a:rPr lang="en-US" dirty="0" err="1"/>
              <a:t>cifra</a:t>
            </a:r>
            <a:r>
              <a:rPr lang="en-US" dirty="0"/>
              <a:t>, </a:t>
            </a:r>
            <a:r>
              <a:rPr lang="en-US" dirty="0" err="1"/>
              <a:t>partições</a:t>
            </a:r>
            <a:r>
              <a:rPr lang="en-US" dirty="0"/>
              <a:t> </a:t>
            </a:r>
            <a:r>
              <a:rPr lang="en-US" dirty="0" err="1"/>
              <a:t>escondidas</a:t>
            </a:r>
            <a:r>
              <a:rPr lang="en-US" dirty="0"/>
              <a:t>, software anti-</a:t>
            </a:r>
            <a:r>
              <a:rPr lang="en-US" dirty="0" err="1"/>
              <a:t>forense</a:t>
            </a:r>
            <a:r>
              <a:rPr lang="en-US" dirty="0"/>
              <a:t>, etc.</a:t>
            </a:r>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35</a:t>
            </a:fld>
            <a:endParaRPr lang="en-US" dirty="0"/>
          </a:p>
        </p:txBody>
      </p:sp>
    </p:spTree>
    <p:extLst>
      <p:ext uri="{BB962C8B-B14F-4D97-AF65-F5344CB8AC3E}">
        <p14:creationId xmlns:p14="http://schemas.microsoft.com/office/powerpoint/2010/main" val="1457633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Formas</a:t>
            </a:r>
            <a:r>
              <a:rPr lang="en-US" dirty="0"/>
              <a:t> de </a:t>
            </a:r>
            <a:r>
              <a:rPr lang="en-US" dirty="0" err="1"/>
              <a:t>reconstituição</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a:xfrm>
            <a:off x="304800" y="1219200"/>
            <a:ext cx="4876800" cy="4937760"/>
          </a:xfrm>
        </p:spPr>
        <p:txBody>
          <a:bodyPr>
            <a:normAutofit fontScale="92500" lnSpcReduction="20000"/>
          </a:bodyPr>
          <a:lstStyle/>
          <a:p>
            <a:endParaRPr lang="en-US" dirty="0"/>
          </a:p>
          <a:p>
            <a:r>
              <a:rPr lang="en-US" b="1" dirty="0"/>
              <a:t>Temporal</a:t>
            </a:r>
            <a:r>
              <a:rPr lang="en-US" dirty="0"/>
              <a:t> (</a:t>
            </a:r>
            <a:r>
              <a:rPr lang="en-US" dirty="0" err="1"/>
              <a:t>quando</a:t>
            </a:r>
            <a:r>
              <a:rPr lang="en-US" dirty="0"/>
              <a:t>)</a:t>
            </a:r>
          </a:p>
          <a:p>
            <a:pPr lvl="1"/>
            <a:r>
              <a:rPr lang="en-US" dirty="0" err="1"/>
              <a:t>Identificar</a:t>
            </a:r>
            <a:r>
              <a:rPr lang="en-US" dirty="0"/>
              <a:t> </a:t>
            </a:r>
            <a:r>
              <a:rPr lang="en-US" dirty="0" err="1"/>
              <a:t>sequências</a:t>
            </a:r>
            <a:r>
              <a:rPr lang="en-US" dirty="0"/>
              <a:t> e </a:t>
            </a:r>
            <a:r>
              <a:rPr lang="en-US" dirty="0" err="1"/>
              <a:t>padrões</a:t>
            </a:r>
            <a:r>
              <a:rPr lang="en-US" dirty="0"/>
              <a:t> de </a:t>
            </a:r>
            <a:r>
              <a:rPr lang="en-US" dirty="0" err="1"/>
              <a:t>eventos</a:t>
            </a:r>
            <a:r>
              <a:rPr lang="en-US" dirty="0"/>
              <a:t> </a:t>
            </a:r>
            <a:r>
              <a:rPr lang="en-US" dirty="0" err="1"/>
              <a:t>ao</a:t>
            </a:r>
            <a:r>
              <a:rPr lang="en-US" dirty="0"/>
              <a:t> </a:t>
            </a:r>
            <a:r>
              <a:rPr lang="en-US" dirty="0" err="1"/>
              <a:t>longo</a:t>
            </a:r>
            <a:r>
              <a:rPr lang="en-US" dirty="0"/>
              <a:t> do tempo</a:t>
            </a:r>
          </a:p>
          <a:p>
            <a:pPr lvl="7"/>
            <a:endParaRPr lang="en-US" dirty="0"/>
          </a:p>
          <a:p>
            <a:r>
              <a:rPr lang="en-US" b="1" dirty="0" err="1"/>
              <a:t>Relacional</a:t>
            </a:r>
            <a:r>
              <a:rPr lang="en-US" dirty="0"/>
              <a:t> (</a:t>
            </a:r>
            <a:r>
              <a:rPr lang="en-US" dirty="0" err="1"/>
              <a:t>quem</a:t>
            </a:r>
            <a:r>
              <a:rPr lang="en-US" dirty="0"/>
              <a:t>, o </a:t>
            </a:r>
            <a:r>
              <a:rPr lang="en-US" dirty="0" err="1"/>
              <a:t>quê</a:t>
            </a:r>
            <a:r>
              <a:rPr lang="en-US" dirty="0"/>
              <a:t>, </a:t>
            </a:r>
            <a:r>
              <a:rPr lang="en-US" dirty="0" err="1"/>
              <a:t>onde</a:t>
            </a:r>
            <a:r>
              <a:rPr lang="en-US" dirty="0"/>
              <a:t>): </a:t>
            </a:r>
          </a:p>
          <a:p>
            <a:pPr lvl="1"/>
            <a:r>
              <a:rPr lang="en-US" dirty="0" err="1"/>
              <a:t>Componentes</a:t>
            </a:r>
            <a:r>
              <a:rPr lang="en-US" dirty="0"/>
              <a:t> </a:t>
            </a:r>
            <a:r>
              <a:rPr lang="en-US" dirty="0" err="1"/>
              <a:t>envolvidos</a:t>
            </a:r>
            <a:r>
              <a:rPr lang="en-US" dirty="0"/>
              <a:t> e as </a:t>
            </a:r>
            <a:r>
              <a:rPr lang="en-US" dirty="0" err="1"/>
              <a:t>relações</a:t>
            </a:r>
            <a:r>
              <a:rPr lang="en-US" dirty="0"/>
              <a:t> entre </a:t>
            </a:r>
            <a:r>
              <a:rPr lang="en-US" dirty="0" err="1"/>
              <a:t>eles</a:t>
            </a:r>
            <a:endParaRPr lang="en-US" dirty="0"/>
          </a:p>
          <a:p>
            <a:pPr lvl="6"/>
            <a:endParaRPr lang="en-US" dirty="0"/>
          </a:p>
          <a:p>
            <a:r>
              <a:rPr lang="en-US" b="1" dirty="0" err="1"/>
              <a:t>Funcional</a:t>
            </a:r>
            <a:r>
              <a:rPr lang="en-US" dirty="0"/>
              <a:t> (</a:t>
            </a:r>
            <a:r>
              <a:rPr lang="en-US" dirty="0" err="1"/>
              <a:t>como</a:t>
            </a:r>
            <a:r>
              <a:rPr lang="en-US" dirty="0"/>
              <a:t>)</a:t>
            </a:r>
          </a:p>
          <a:p>
            <a:pPr lvl="1"/>
            <a:r>
              <a:rPr lang="en-US" dirty="0"/>
              <a:t>O que </a:t>
            </a:r>
            <a:r>
              <a:rPr lang="en-US" dirty="0" err="1"/>
              <a:t>foi</a:t>
            </a:r>
            <a:r>
              <a:rPr lang="en-US" dirty="0"/>
              <a:t> </a:t>
            </a:r>
            <a:r>
              <a:rPr lang="en-US" dirty="0" err="1"/>
              <a:t>possível</a:t>
            </a:r>
            <a:r>
              <a:rPr lang="en-US" dirty="0"/>
              <a:t> </a:t>
            </a:r>
            <a:r>
              <a:rPr lang="en-US" dirty="0" err="1"/>
              <a:t>tecnicamente</a:t>
            </a:r>
            <a:r>
              <a:rPr lang="en-US" dirty="0"/>
              <a:t> (ex., </a:t>
            </a:r>
            <a:r>
              <a:rPr lang="en-US" dirty="0" err="1"/>
              <a:t>verificar</a:t>
            </a:r>
            <a:r>
              <a:rPr lang="en-US" dirty="0"/>
              <a:t> se o </a:t>
            </a:r>
            <a:r>
              <a:rPr lang="en-US" dirty="0" err="1"/>
              <a:t>computador</a:t>
            </a:r>
            <a:r>
              <a:rPr lang="en-US" dirty="0"/>
              <a:t> do </a:t>
            </a:r>
            <a:r>
              <a:rPr lang="en-US" dirty="0" err="1"/>
              <a:t>suspeito</a:t>
            </a:r>
            <a:r>
              <a:rPr lang="en-US" dirty="0"/>
              <a:t> </a:t>
            </a:r>
            <a:r>
              <a:rPr lang="en-US" dirty="0" err="1"/>
              <a:t>tinha</a:t>
            </a:r>
            <a:r>
              <a:rPr lang="en-US" dirty="0"/>
              <a:t> </a:t>
            </a:r>
            <a:r>
              <a:rPr lang="en-US" dirty="0" err="1"/>
              <a:t>capacidade</a:t>
            </a:r>
            <a:r>
              <a:rPr lang="en-US" dirty="0"/>
              <a:t> para </a:t>
            </a:r>
            <a:r>
              <a:rPr lang="en-US" dirty="0" err="1"/>
              <a:t>descarregar</a:t>
            </a:r>
            <a:r>
              <a:rPr lang="en-US" dirty="0"/>
              <a:t> </a:t>
            </a:r>
            <a:r>
              <a:rPr lang="en-US" dirty="0" err="1"/>
              <a:t>quantidade</a:t>
            </a:r>
            <a:r>
              <a:rPr lang="en-US" dirty="0"/>
              <a:t> de </a:t>
            </a:r>
            <a:r>
              <a:rPr lang="en-US" dirty="0" err="1"/>
              <a:t>documentos</a:t>
            </a:r>
            <a:r>
              <a:rPr lang="en-US" dirty="0"/>
              <a:t> </a:t>
            </a:r>
            <a:r>
              <a:rPr lang="en-US" dirty="0" err="1"/>
              <a:t>apresentados</a:t>
            </a:r>
            <a:r>
              <a:rPr lang="en-US" dirty="0"/>
              <a:t> </a:t>
            </a:r>
            <a:r>
              <a:rPr lang="en-US" dirty="0" err="1"/>
              <a:t>como</a:t>
            </a:r>
            <a:r>
              <a:rPr lang="en-US" dirty="0"/>
              <a:t> </a:t>
            </a:r>
            <a:r>
              <a:rPr lang="en-US" dirty="0" err="1"/>
              <a:t>prova</a:t>
            </a:r>
            <a:r>
              <a:rPr lang="en-US" dirty="0"/>
              <a:t>)</a:t>
            </a:r>
          </a:p>
        </p:txBody>
      </p:sp>
      <p:pic>
        <p:nvPicPr>
          <p:cNvPr id="2" name="Picture 1"/>
          <p:cNvPicPr>
            <a:picLocks noChangeAspect="1"/>
          </p:cNvPicPr>
          <p:nvPr/>
        </p:nvPicPr>
        <p:blipFill>
          <a:blip r:embed="rId3"/>
          <a:stretch>
            <a:fillRect/>
          </a:stretch>
        </p:blipFill>
        <p:spPr>
          <a:xfrm>
            <a:off x="5334000" y="1905000"/>
            <a:ext cx="3475569" cy="1331068"/>
          </a:xfrm>
          <a:prstGeom prst="rect">
            <a:avLst/>
          </a:prstGeom>
        </p:spPr>
      </p:pic>
      <p:pic>
        <p:nvPicPr>
          <p:cNvPr id="8" name="Picture 7"/>
          <p:cNvPicPr>
            <a:picLocks noChangeAspect="1"/>
          </p:cNvPicPr>
          <p:nvPr/>
        </p:nvPicPr>
        <p:blipFill>
          <a:blip r:embed="rId4"/>
          <a:stretch>
            <a:fillRect/>
          </a:stretch>
        </p:blipFill>
        <p:spPr>
          <a:xfrm>
            <a:off x="5715000" y="4343400"/>
            <a:ext cx="2997200" cy="1147500"/>
          </a:xfrm>
          <a:prstGeom prst="rect">
            <a:avLst/>
          </a:prstGeom>
        </p:spPr>
      </p:pic>
      <p:sp>
        <p:nvSpPr>
          <p:cNvPr id="9" name="TextBox 8"/>
          <p:cNvSpPr txBox="1"/>
          <p:nvPr/>
        </p:nvSpPr>
        <p:spPr>
          <a:xfrm>
            <a:off x="5988891" y="3288268"/>
            <a:ext cx="2452916" cy="369332"/>
          </a:xfrm>
          <a:prstGeom prst="rect">
            <a:avLst/>
          </a:prstGeom>
          <a:noFill/>
        </p:spPr>
        <p:txBody>
          <a:bodyPr wrap="none" rtlCol="0">
            <a:spAutoFit/>
          </a:bodyPr>
          <a:lstStyle/>
          <a:p>
            <a:r>
              <a:rPr lang="en-US" dirty="0" err="1"/>
              <a:t>Reconstrução</a:t>
            </a:r>
            <a:r>
              <a:rPr lang="en-US" dirty="0"/>
              <a:t> no tempo</a:t>
            </a:r>
          </a:p>
        </p:txBody>
      </p:sp>
      <p:sp>
        <p:nvSpPr>
          <p:cNvPr id="10" name="TextBox 9"/>
          <p:cNvSpPr txBox="1"/>
          <p:nvPr/>
        </p:nvSpPr>
        <p:spPr>
          <a:xfrm>
            <a:off x="5971154" y="5567100"/>
            <a:ext cx="2429063" cy="369332"/>
          </a:xfrm>
          <a:prstGeom prst="rect">
            <a:avLst/>
          </a:prstGeom>
          <a:noFill/>
        </p:spPr>
        <p:txBody>
          <a:bodyPr wrap="none" rtlCol="0">
            <a:spAutoFit/>
          </a:bodyPr>
          <a:lstStyle/>
          <a:p>
            <a:r>
              <a:rPr lang="en-US" dirty="0" err="1"/>
              <a:t>Reconstrução</a:t>
            </a:r>
            <a:r>
              <a:rPr lang="en-US" dirty="0"/>
              <a:t> </a:t>
            </a:r>
            <a:r>
              <a:rPr lang="en-US" dirty="0" err="1"/>
              <a:t>relacional</a:t>
            </a:r>
            <a:endParaRPr lang="en-US" dirty="0"/>
          </a:p>
        </p:txBody>
      </p:sp>
      <p:sp>
        <p:nvSpPr>
          <p:cNvPr id="11" name="Rectangle 10"/>
          <p:cNvSpPr/>
          <p:nvPr/>
        </p:nvSpPr>
        <p:spPr>
          <a:xfrm>
            <a:off x="5181600" y="1524000"/>
            <a:ext cx="3810000" cy="463296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36</a:t>
            </a:fld>
            <a:endParaRPr lang="en-US" dirty="0"/>
          </a:p>
        </p:txBody>
      </p:sp>
    </p:spTree>
    <p:extLst>
      <p:ext uri="{BB962C8B-B14F-4D97-AF65-F5344CB8AC3E}">
        <p14:creationId xmlns:p14="http://schemas.microsoft.com/office/powerpoint/2010/main" val="1625393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a:t>
            </a:r>
            <a:r>
              <a:rPr lang="en-US" dirty="0" err="1"/>
              <a:t>Apresentação</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pPr lvl="3"/>
            <a:endParaRPr lang="en-US" sz="1400" dirty="0"/>
          </a:p>
          <a:p>
            <a:r>
              <a:rPr lang="en-US" sz="2400" dirty="0"/>
              <a:t>TO </a:t>
            </a:r>
            <a:r>
              <a:rPr lang="en-US" sz="2400" dirty="0" err="1"/>
              <a:t>resultado</a:t>
            </a:r>
            <a:r>
              <a:rPr lang="en-US" sz="2400" dirty="0"/>
              <a:t> do </a:t>
            </a:r>
            <a:r>
              <a:rPr lang="en-US" sz="2400" dirty="0" err="1"/>
              <a:t>trabalho</a:t>
            </a:r>
            <a:r>
              <a:rPr lang="en-US" sz="2400" dirty="0"/>
              <a:t> de </a:t>
            </a:r>
            <a:r>
              <a:rPr lang="en-US" sz="2400" dirty="0" err="1"/>
              <a:t>análise</a:t>
            </a:r>
            <a:r>
              <a:rPr lang="en-US" sz="2400" dirty="0"/>
              <a:t> </a:t>
            </a:r>
            <a:r>
              <a:rPr lang="en-US" sz="2400" dirty="0" err="1"/>
              <a:t>é</a:t>
            </a:r>
            <a:r>
              <a:rPr lang="en-US" sz="2400" dirty="0"/>
              <a:t> a </a:t>
            </a:r>
            <a:r>
              <a:rPr lang="en-US" sz="2400" b="1" dirty="0" err="1"/>
              <a:t>documentação</a:t>
            </a:r>
            <a:endParaRPr lang="en-US" sz="2400" b="1" dirty="0"/>
          </a:p>
          <a:p>
            <a:endParaRPr lang="en-US" sz="2400" dirty="0"/>
          </a:p>
          <a:p>
            <a:r>
              <a:rPr lang="en-US" sz="2400" dirty="0" err="1"/>
              <a:t>Sem</a:t>
            </a:r>
            <a:r>
              <a:rPr lang="en-US" sz="2400" dirty="0"/>
              <a:t> boa </a:t>
            </a:r>
            <a:r>
              <a:rPr lang="en-US" sz="2400" dirty="0" err="1"/>
              <a:t>documentação</a:t>
            </a:r>
            <a:r>
              <a:rPr lang="en-US" sz="2400" dirty="0"/>
              <a:t>, o </a:t>
            </a:r>
            <a:r>
              <a:rPr lang="en-US" sz="2400" dirty="0" err="1"/>
              <a:t>caso</a:t>
            </a:r>
            <a:r>
              <a:rPr lang="en-US" sz="2400" dirty="0"/>
              <a:t> </a:t>
            </a:r>
            <a:r>
              <a:rPr lang="en-US" sz="2400" dirty="0" err="1"/>
              <a:t>não</a:t>
            </a:r>
            <a:r>
              <a:rPr lang="en-US" sz="2400" dirty="0"/>
              <a:t> </a:t>
            </a:r>
            <a:r>
              <a:rPr lang="en-US" sz="2400" dirty="0" err="1"/>
              <a:t>é</a:t>
            </a:r>
            <a:r>
              <a:rPr lang="en-US" sz="2400" dirty="0"/>
              <a:t> </a:t>
            </a:r>
            <a:r>
              <a:rPr lang="en-US" sz="2400" b="1" dirty="0" err="1"/>
              <a:t>sólido</a:t>
            </a:r>
            <a:endParaRPr lang="en-US" sz="2400" b="1" dirty="0"/>
          </a:p>
          <a:p>
            <a:pPr lvl="1"/>
            <a:r>
              <a:rPr lang="en-US" sz="2000" b="1" dirty="0" err="1"/>
              <a:t>Deve</a:t>
            </a:r>
            <a:r>
              <a:rPr lang="en-US" sz="2000" b="1" dirty="0"/>
              <a:t> </a:t>
            </a:r>
            <a:r>
              <a:rPr lang="en-US" sz="2000" b="1" dirty="0" err="1"/>
              <a:t>permitir</a:t>
            </a:r>
            <a:r>
              <a:rPr lang="en-US" sz="2000" b="1" dirty="0"/>
              <a:t> a </a:t>
            </a:r>
            <a:r>
              <a:rPr lang="en-US" sz="2000" b="1" dirty="0" err="1"/>
              <a:t>reprodução</a:t>
            </a:r>
            <a:r>
              <a:rPr lang="en-US" sz="2000" b="1" dirty="0"/>
              <a:t> dos </a:t>
            </a:r>
            <a:r>
              <a:rPr lang="en-US" sz="2000" b="1" dirty="0" err="1"/>
              <a:t>resultados</a:t>
            </a:r>
            <a:endParaRPr lang="en-US" sz="2000" b="1" dirty="0"/>
          </a:p>
          <a:p>
            <a:endParaRPr lang="en-US" sz="2400" dirty="0"/>
          </a:p>
          <a:p>
            <a:r>
              <a:rPr lang="en-US" sz="2400" dirty="0"/>
              <a:t>5 de </a:t>
            </a:r>
            <a:r>
              <a:rPr lang="en-US" sz="2400" dirty="0" err="1"/>
              <a:t>documentação</a:t>
            </a:r>
            <a:r>
              <a:rPr lang="en-US" sz="2400" dirty="0"/>
              <a:t>:</a:t>
            </a:r>
          </a:p>
          <a:p>
            <a:pPr marL="880110" lvl="1" indent="-514350">
              <a:buFont typeface="+mj-lt"/>
              <a:buAutoNum type="arabicPeriod"/>
            </a:pPr>
            <a:r>
              <a:rPr lang="en-US" sz="2000" dirty="0" err="1"/>
              <a:t>Documentação</a:t>
            </a:r>
            <a:r>
              <a:rPr lang="en-US" sz="2000" dirty="0"/>
              <a:t> </a:t>
            </a:r>
            <a:r>
              <a:rPr lang="en-US" sz="2000" dirty="0" err="1"/>
              <a:t>geral</a:t>
            </a:r>
            <a:r>
              <a:rPr lang="en-US" sz="2000" dirty="0"/>
              <a:t> do </a:t>
            </a:r>
            <a:r>
              <a:rPr lang="en-US" sz="2000" dirty="0" err="1"/>
              <a:t>caso</a:t>
            </a:r>
            <a:endParaRPr lang="en-US" sz="2000" dirty="0"/>
          </a:p>
          <a:p>
            <a:pPr marL="880110" lvl="1" indent="-514350">
              <a:buFont typeface="+mj-lt"/>
              <a:buAutoNum type="arabicPeriod"/>
            </a:pPr>
            <a:r>
              <a:rPr lang="en-US" sz="2000" dirty="0" err="1"/>
              <a:t>Documentação</a:t>
            </a:r>
            <a:r>
              <a:rPr lang="en-US" sz="2000" dirty="0"/>
              <a:t> </a:t>
            </a:r>
            <a:r>
              <a:rPr lang="en-US" sz="2000" dirty="0" err="1"/>
              <a:t>procedimental</a:t>
            </a:r>
            <a:endParaRPr lang="en-US" sz="2000" dirty="0"/>
          </a:p>
          <a:p>
            <a:pPr marL="880110" lvl="1" indent="-514350">
              <a:buFont typeface="+mj-lt"/>
              <a:buAutoNum type="arabicPeriod"/>
            </a:pPr>
            <a:r>
              <a:rPr lang="en-US" sz="2000" dirty="0" err="1"/>
              <a:t>Documentação</a:t>
            </a:r>
            <a:r>
              <a:rPr lang="en-US" sz="2000" dirty="0"/>
              <a:t> processual</a:t>
            </a:r>
          </a:p>
          <a:p>
            <a:pPr marL="880110" lvl="1" indent="-514350">
              <a:buFont typeface="+mj-lt"/>
              <a:buAutoNum type="arabicPeriod"/>
            </a:pPr>
            <a:r>
              <a:rPr lang="en-US" sz="2000" dirty="0"/>
              <a:t>Timeline</a:t>
            </a:r>
          </a:p>
          <a:p>
            <a:pPr marL="880110" lvl="1" indent="-514350">
              <a:buFont typeface="+mj-lt"/>
              <a:buAutoNum type="arabicPeriod"/>
            </a:pPr>
            <a:r>
              <a:rPr lang="en-US" sz="2000" dirty="0" err="1"/>
              <a:t>Cadeia</a:t>
            </a:r>
            <a:r>
              <a:rPr lang="en-US" sz="2000" dirty="0"/>
              <a:t> de </a:t>
            </a:r>
            <a:r>
              <a:rPr lang="en-US" sz="2000" dirty="0" err="1"/>
              <a:t>custódia</a:t>
            </a:r>
            <a:endParaRPr lang="en-US" sz="2000" dirty="0"/>
          </a:p>
          <a:p>
            <a:endParaRPr lang="en-US" sz="2400" dirty="0"/>
          </a:p>
        </p:txBody>
      </p:sp>
      <p:pic>
        <p:nvPicPr>
          <p:cNvPr id="7" name="Picture 6" descr="documen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49" y="3505200"/>
            <a:ext cx="2362199" cy="2362199"/>
          </a:xfrm>
          <a:prstGeom prst="rect">
            <a:avLst/>
          </a:prstGeom>
        </p:spPr>
      </p:pic>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37</a:t>
            </a:fld>
            <a:endParaRPr lang="en-US" dirty="0"/>
          </a:p>
        </p:txBody>
      </p:sp>
    </p:spTree>
    <p:extLst>
      <p:ext uri="{BB962C8B-B14F-4D97-AF65-F5344CB8AC3E}">
        <p14:creationId xmlns:p14="http://schemas.microsoft.com/office/powerpoint/2010/main" val="699549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C5AE89-4647-FF48-92F3-767245CF7678}"/>
              </a:ext>
            </a:extLst>
          </p:cNvPr>
          <p:cNvSpPr>
            <a:spLocks noGrp="1"/>
          </p:cNvSpPr>
          <p:nvPr>
            <p:ph type="title"/>
          </p:nvPr>
        </p:nvSpPr>
        <p:spPr/>
        <p:txBody>
          <a:bodyPr/>
          <a:lstStyle/>
          <a:p>
            <a:r>
              <a:rPr lang="en-US" dirty="0" err="1"/>
              <a:t>Métodos</a:t>
            </a:r>
            <a:r>
              <a:rPr lang="en-US" dirty="0"/>
              <a:t> de </a:t>
            </a:r>
            <a:r>
              <a:rPr lang="en-US" dirty="0" err="1"/>
              <a:t>aquisição</a:t>
            </a:r>
            <a:r>
              <a:rPr lang="en-US" dirty="0"/>
              <a:t> de </a:t>
            </a:r>
            <a:r>
              <a:rPr lang="en-US" dirty="0" err="1"/>
              <a:t>prova</a:t>
            </a:r>
            <a:endParaRPr lang="en-US" dirty="0"/>
          </a:p>
        </p:txBody>
      </p:sp>
      <p:sp>
        <p:nvSpPr>
          <p:cNvPr id="3" name="Date Placeholder 2">
            <a:extLst>
              <a:ext uri="{FF2B5EF4-FFF2-40B4-BE49-F238E27FC236}">
                <a16:creationId xmlns:a16="http://schemas.microsoft.com/office/drawing/2014/main" id="{4A0B8AE7-2E27-3348-BB24-238F6EDBFD56}"/>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3E601497-6D8E-844A-8E77-9F113D34CF72}"/>
              </a:ext>
            </a:extLst>
          </p:cNvPr>
          <p:cNvSpPr>
            <a:spLocks noGrp="1"/>
          </p:cNvSpPr>
          <p:nvPr>
            <p:ph type="ftr" sz="quarter" idx="11"/>
          </p:nvPr>
        </p:nvSpPr>
        <p:spPr/>
        <p:txBody>
          <a:bodyPr/>
          <a:lstStyle/>
          <a:p>
            <a:r>
              <a:rPr lang="en-US"/>
              <a:t>Segurança Forense - Nuno Santos</a:t>
            </a:r>
            <a:endParaRPr lang="en-US" dirty="0"/>
          </a:p>
        </p:txBody>
      </p:sp>
      <p:sp>
        <p:nvSpPr>
          <p:cNvPr id="5" name="Slide Number Placeholder 4">
            <a:extLst>
              <a:ext uri="{FF2B5EF4-FFF2-40B4-BE49-F238E27FC236}">
                <a16:creationId xmlns:a16="http://schemas.microsoft.com/office/drawing/2014/main" id="{BE69B62D-C8D3-204E-B6BE-311F7AEE937C}"/>
              </a:ext>
            </a:extLst>
          </p:cNvPr>
          <p:cNvSpPr>
            <a:spLocks noGrp="1"/>
          </p:cNvSpPr>
          <p:nvPr>
            <p:ph type="sldNum" sz="quarter" idx="12"/>
          </p:nvPr>
        </p:nvSpPr>
        <p:spPr/>
        <p:txBody>
          <a:bodyPr/>
          <a:lstStyle/>
          <a:p>
            <a:fld id="{BAFC06C6-5388-EF48-9B75-F2C2BBFC0E68}" type="slidenum">
              <a:rPr lang="en-US" smtClean="0"/>
              <a:t>38</a:t>
            </a:fld>
            <a:endParaRPr lang="en-US" dirty="0"/>
          </a:p>
        </p:txBody>
      </p:sp>
    </p:spTree>
    <p:extLst>
      <p:ext uri="{BB962C8B-B14F-4D97-AF65-F5344CB8AC3E}">
        <p14:creationId xmlns:p14="http://schemas.microsoft.com/office/powerpoint/2010/main" val="1623343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O </a:t>
            </a:r>
            <a:r>
              <a:rPr lang="en-US" dirty="0" err="1"/>
              <a:t>nosso</a:t>
            </a:r>
            <a:r>
              <a:rPr lang="en-US" dirty="0"/>
              <a:t> </a:t>
            </a:r>
            <a:r>
              <a:rPr lang="en-US" dirty="0" err="1"/>
              <a:t>foco</a:t>
            </a:r>
            <a:r>
              <a:rPr lang="en-US" dirty="0"/>
              <a:t> agora</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p:txBody>
          <a:bodyPr>
            <a:normAutofit/>
          </a:bodyPr>
          <a:lstStyle/>
          <a:p>
            <a:pPr marL="1645920" lvl="6" indent="0">
              <a:buNone/>
            </a:pPr>
            <a:endParaRPr lang="en-US" sz="3200" dirty="0"/>
          </a:p>
          <a:p>
            <a:pPr marL="1645920" lvl="6" indent="0">
              <a:buNone/>
            </a:pPr>
            <a:r>
              <a:rPr lang="en-US" sz="3200" dirty="0" err="1"/>
              <a:t>Aquisição</a:t>
            </a:r>
            <a:r>
              <a:rPr lang="en-US" sz="3200" dirty="0"/>
              <a:t> de </a:t>
            </a:r>
            <a:r>
              <a:rPr lang="en-US" sz="3200" dirty="0" err="1"/>
              <a:t>Prova</a:t>
            </a:r>
            <a:endParaRPr lang="en-US" sz="3200" dirty="0"/>
          </a:p>
        </p:txBody>
      </p:sp>
      <p:sp>
        <p:nvSpPr>
          <p:cNvPr id="8" name="Rectangle 7"/>
          <p:cNvSpPr/>
          <p:nvPr/>
        </p:nvSpPr>
        <p:spPr>
          <a:xfrm>
            <a:off x="838200" y="34290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a:p>
            <a:pPr algn="ctr"/>
            <a:r>
              <a:rPr lang="en-US" sz="2000" b="1" dirty="0"/>
              <a:t>Assessment</a:t>
            </a:r>
            <a:endParaRPr lang="en-US" b="1" dirty="0"/>
          </a:p>
          <a:p>
            <a:pPr algn="ctr"/>
            <a:endParaRPr lang="en-US" dirty="0"/>
          </a:p>
          <a:p>
            <a:pPr algn="ctr"/>
            <a:r>
              <a:rPr lang="en-US" dirty="0"/>
              <a:t>(</a:t>
            </a:r>
            <a:r>
              <a:rPr lang="en-US" dirty="0" err="1"/>
              <a:t>Avaliação</a:t>
            </a:r>
            <a:r>
              <a:rPr lang="en-US" dirty="0"/>
              <a:t>)</a:t>
            </a:r>
          </a:p>
        </p:txBody>
      </p:sp>
      <p:sp>
        <p:nvSpPr>
          <p:cNvPr id="9" name="Rectangle 8"/>
          <p:cNvSpPr/>
          <p:nvPr/>
        </p:nvSpPr>
        <p:spPr>
          <a:xfrm>
            <a:off x="2819400" y="34290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a:p>
            <a:pPr algn="ctr"/>
            <a:r>
              <a:rPr lang="en-US" sz="2000" b="1" dirty="0"/>
              <a:t>Acquisition</a:t>
            </a:r>
            <a:endParaRPr lang="en-US" b="1" dirty="0"/>
          </a:p>
          <a:p>
            <a:pPr algn="ctr"/>
            <a:endParaRPr lang="en-US" dirty="0"/>
          </a:p>
          <a:p>
            <a:pPr algn="ctr"/>
            <a:r>
              <a:rPr lang="en-US" dirty="0"/>
              <a:t>(</a:t>
            </a:r>
            <a:r>
              <a:rPr lang="en-US" dirty="0" err="1"/>
              <a:t>Apreensão</a:t>
            </a:r>
            <a:r>
              <a:rPr lang="en-US" dirty="0"/>
              <a:t>)</a:t>
            </a:r>
          </a:p>
        </p:txBody>
      </p:sp>
      <p:sp>
        <p:nvSpPr>
          <p:cNvPr id="10" name="Rectangle 9"/>
          <p:cNvSpPr/>
          <p:nvPr/>
        </p:nvSpPr>
        <p:spPr>
          <a:xfrm>
            <a:off x="4800600" y="34290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a:p>
            <a:pPr algn="ctr"/>
            <a:r>
              <a:rPr lang="en-US" sz="2000" b="1" dirty="0"/>
              <a:t>Analysis</a:t>
            </a:r>
            <a:endParaRPr lang="en-US" b="1" dirty="0"/>
          </a:p>
          <a:p>
            <a:pPr algn="ctr"/>
            <a:endParaRPr lang="en-US" dirty="0"/>
          </a:p>
          <a:p>
            <a:pPr algn="ctr"/>
            <a:r>
              <a:rPr lang="en-US" dirty="0"/>
              <a:t>(</a:t>
            </a:r>
            <a:r>
              <a:rPr lang="en-US" dirty="0" err="1"/>
              <a:t>Análise</a:t>
            </a:r>
            <a:r>
              <a:rPr lang="en-US" dirty="0"/>
              <a:t>)</a:t>
            </a:r>
          </a:p>
        </p:txBody>
      </p:sp>
      <p:sp>
        <p:nvSpPr>
          <p:cNvPr id="11" name="Rectangle 10"/>
          <p:cNvSpPr/>
          <p:nvPr/>
        </p:nvSpPr>
        <p:spPr>
          <a:xfrm>
            <a:off x="6781800" y="34290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4.</a:t>
            </a:r>
          </a:p>
          <a:p>
            <a:pPr algn="ctr"/>
            <a:r>
              <a:rPr lang="en-US" sz="2000" b="1" dirty="0"/>
              <a:t>Reporting</a:t>
            </a:r>
          </a:p>
          <a:p>
            <a:pPr algn="ctr"/>
            <a:endParaRPr lang="en-US" b="1" dirty="0"/>
          </a:p>
          <a:p>
            <a:pPr algn="ctr"/>
            <a:r>
              <a:rPr lang="en-US" dirty="0"/>
              <a:t>(</a:t>
            </a:r>
            <a:r>
              <a:rPr lang="en-US" dirty="0" err="1"/>
              <a:t>Apresentação</a:t>
            </a:r>
            <a:r>
              <a:rPr lang="en-US" dirty="0"/>
              <a:t>)</a:t>
            </a:r>
          </a:p>
        </p:txBody>
      </p:sp>
      <p:cxnSp>
        <p:nvCxnSpPr>
          <p:cNvPr id="13" name="Straight Arrow Connector 12"/>
          <p:cNvCxnSpPr>
            <a:stCxn id="8" idx="3"/>
            <a:endCxn id="9" idx="1"/>
          </p:cNvCxnSpPr>
          <p:nvPr/>
        </p:nvCxnSpPr>
        <p:spPr>
          <a:xfrm>
            <a:off x="2438400" y="41529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4419600" y="41529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3"/>
            <a:endCxn id="11" idx="1"/>
          </p:cNvCxnSpPr>
          <p:nvPr/>
        </p:nvCxnSpPr>
        <p:spPr>
          <a:xfrm>
            <a:off x="6400800" y="41529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a:t>2019</a:t>
            </a:r>
            <a:endParaRPr lang="en-US" dirty="0"/>
          </a:p>
        </p:txBody>
      </p:sp>
      <p:sp>
        <p:nvSpPr>
          <p:cNvPr id="12" name="Slide Number Placeholder 11"/>
          <p:cNvSpPr>
            <a:spLocks noGrp="1"/>
          </p:cNvSpPr>
          <p:nvPr>
            <p:ph type="sldNum" sz="quarter" idx="12"/>
          </p:nvPr>
        </p:nvSpPr>
        <p:spPr/>
        <p:txBody>
          <a:bodyPr/>
          <a:lstStyle/>
          <a:p>
            <a:fld id="{BAFC06C6-5388-EF48-9B75-F2C2BBFC0E68}" type="slidenum">
              <a:rPr lang="en-US" smtClean="0"/>
              <a:t>39</a:t>
            </a:fld>
            <a:endParaRPr lang="en-US" dirty="0"/>
          </a:p>
        </p:txBody>
      </p:sp>
      <p:sp>
        <p:nvSpPr>
          <p:cNvPr id="3" name="Down Arrow 2">
            <a:extLst>
              <a:ext uri="{FF2B5EF4-FFF2-40B4-BE49-F238E27FC236}">
                <a16:creationId xmlns:a16="http://schemas.microsoft.com/office/drawing/2014/main" id="{099FA629-8535-C243-8BD5-AD39BCCADEC2}"/>
              </a:ext>
            </a:extLst>
          </p:cNvPr>
          <p:cNvSpPr/>
          <p:nvPr/>
        </p:nvSpPr>
        <p:spPr>
          <a:xfrm>
            <a:off x="3200400" y="2514600"/>
            <a:ext cx="762000" cy="6858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Exemplos</a:t>
            </a:r>
            <a:r>
              <a:rPr lang="en-US" dirty="0"/>
              <a:t> (</a:t>
            </a:r>
            <a:r>
              <a:rPr lang="en-US" dirty="0" err="1"/>
              <a:t>mais</a:t>
            </a:r>
            <a:r>
              <a:rPr lang="en-US" dirty="0"/>
              <a:t>) </a:t>
            </a:r>
            <a:r>
              <a:rPr lang="en-US" dirty="0" err="1"/>
              <a:t>sérios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a:t>
            </a:fld>
            <a:endParaRPr lang="en-US" dirty="0"/>
          </a:p>
        </p:txBody>
      </p:sp>
      <p:grpSp>
        <p:nvGrpSpPr>
          <p:cNvPr id="13" name="Group 12"/>
          <p:cNvGrpSpPr/>
          <p:nvPr/>
        </p:nvGrpSpPr>
        <p:grpSpPr>
          <a:xfrm>
            <a:off x="76200" y="1367331"/>
            <a:ext cx="4495800" cy="3705633"/>
            <a:chOff x="228600" y="1367331"/>
            <a:chExt cx="4495800" cy="3705633"/>
          </a:xfrm>
        </p:grpSpPr>
        <p:pic>
          <p:nvPicPr>
            <p:cNvPr id="7" name="Picture 6"/>
            <p:cNvPicPr>
              <a:picLocks noChangeAspect="1"/>
            </p:cNvPicPr>
            <p:nvPr/>
          </p:nvPicPr>
          <p:blipFill>
            <a:blip r:embed="rId3"/>
            <a:stretch>
              <a:fillRect/>
            </a:stretch>
          </p:blipFill>
          <p:spPr>
            <a:xfrm>
              <a:off x="228600" y="1367331"/>
              <a:ext cx="4495800" cy="1060978"/>
            </a:xfrm>
            <a:prstGeom prst="rect">
              <a:avLst/>
            </a:prstGeom>
          </p:spPr>
        </p:pic>
        <p:pic>
          <p:nvPicPr>
            <p:cNvPr id="8" name="Picture 7"/>
            <p:cNvPicPr>
              <a:picLocks noChangeAspect="1"/>
            </p:cNvPicPr>
            <p:nvPr/>
          </p:nvPicPr>
          <p:blipFill>
            <a:blip r:embed="rId4"/>
            <a:stretch>
              <a:fillRect/>
            </a:stretch>
          </p:blipFill>
          <p:spPr>
            <a:xfrm>
              <a:off x="228600" y="2438400"/>
              <a:ext cx="4364125" cy="2634564"/>
            </a:xfrm>
            <a:prstGeom prst="rect">
              <a:avLst/>
            </a:prstGeom>
          </p:spPr>
        </p:pic>
      </p:grpSp>
      <p:grpSp>
        <p:nvGrpSpPr>
          <p:cNvPr id="14" name="Group 13"/>
          <p:cNvGrpSpPr/>
          <p:nvPr/>
        </p:nvGrpSpPr>
        <p:grpSpPr>
          <a:xfrm>
            <a:off x="4981631" y="1755992"/>
            <a:ext cx="4009969" cy="2056197"/>
            <a:chOff x="5057831" y="1755992"/>
            <a:chExt cx="4009969" cy="2056197"/>
          </a:xfrm>
        </p:grpSpPr>
        <p:pic>
          <p:nvPicPr>
            <p:cNvPr id="9" name="Picture 8"/>
            <p:cNvPicPr>
              <a:picLocks noChangeAspect="1"/>
            </p:cNvPicPr>
            <p:nvPr/>
          </p:nvPicPr>
          <p:blipFill>
            <a:blip r:embed="rId5"/>
            <a:stretch>
              <a:fillRect/>
            </a:stretch>
          </p:blipFill>
          <p:spPr>
            <a:xfrm>
              <a:off x="5057831" y="1755992"/>
              <a:ext cx="4009969" cy="1460006"/>
            </a:xfrm>
            <a:prstGeom prst="rect">
              <a:avLst/>
            </a:prstGeom>
          </p:spPr>
        </p:pic>
        <p:pic>
          <p:nvPicPr>
            <p:cNvPr id="10" name="Picture 9"/>
            <p:cNvPicPr>
              <a:picLocks noChangeAspect="1"/>
            </p:cNvPicPr>
            <p:nvPr/>
          </p:nvPicPr>
          <p:blipFill>
            <a:blip r:embed="rId6"/>
            <a:stretch>
              <a:fillRect/>
            </a:stretch>
          </p:blipFill>
          <p:spPr>
            <a:xfrm>
              <a:off x="5105400" y="3200400"/>
              <a:ext cx="3962400" cy="611789"/>
            </a:xfrm>
            <a:prstGeom prst="rect">
              <a:avLst/>
            </a:prstGeom>
          </p:spPr>
        </p:pic>
      </p:grpSp>
      <p:grpSp>
        <p:nvGrpSpPr>
          <p:cNvPr id="15" name="Group 14"/>
          <p:cNvGrpSpPr/>
          <p:nvPr/>
        </p:nvGrpSpPr>
        <p:grpSpPr>
          <a:xfrm>
            <a:off x="4648200" y="4419600"/>
            <a:ext cx="4467169" cy="1564084"/>
            <a:chOff x="4724400" y="4648200"/>
            <a:chExt cx="4467169" cy="1564084"/>
          </a:xfrm>
        </p:grpSpPr>
        <p:pic>
          <p:nvPicPr>
            <p:cNvPr id="11" name="Picture 10"/>
            <p:cNvPicPr>
              <a:picLocks noChangeAspect="1"/>
            </p:cNvPicPr>
            <p:nvPr/>
          </p:nvPicPr>
          <p:blipFill>
            <a:blip r:embed="rId7"/>
            <a:stretch>
              <a:fillRect/>
            </a:stretch>
          </p:blipFill>
          <p:spPr>
            <a:xfrm>
              <a:off x="4771969" y="4648200"/>
              <a:ext cx="4191000" cy="1083999"/>
            </a:xfrm>
            <a:prstGeom prst="rect">
              <a:avLst/>
            </a:prstGeom>
          </p:spPr>
        </p:pic>
        <p:pic>
          <p:nvPicPr>
            <p:cNvPr id="12" name="Picture 11"/>
            <p:cNvPicPr>
              <a:picLocks noChangeAspect="1"/>
            </p:cNvPicPr>
            <p:nvPr/>
          </p:nvPicPr>
          <p:blipFill>
            <a:blip r:embed="rId8"/>
            <a:stretch>
              <a:fillRect/>
            </a:stretch>
          </p:blipFill>
          <p:spPr>
            <a:xfrm>
              <a:off x="4724400" y="5751319"/>
              <a:ext cx="4467169" cy="460965"/>
            </a:xfrm>
            <a:prstGeom prst="rect">
              <a:avLst/>
            </a:prstGeom>
          </p:spPr>
        </p:pic>
      </p:grpSp>
      <p:sp>
        <p:nvSpPr>
          <p:cNvPr id="16" name="Rectangle 15"/>
          <p:cNvSpPr/>
          <p:nvPr/>
        </p:nvSpPr>
        <p:spPr>
          <a:xfrm>
            <a:off x="76200" y="1367331"/>
            <a:ext cx="4495800" cy="370563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876800" y="1674211"/>
            <a:ext cx="4162369" cy="221198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695769" y="4267200"/>
            <a:ext cx="4390968" cy="18288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55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 que </a:t>
            </a:r>
            <a:r>
              <a:rPr lang="en-US" dirty="0" err="1"/>
              <a:t>estamos</a:t>
            </a:r>
            <a:r>
              <a:rPr lang="en-US" dirty="0"/>
              <a:t> </a:t>
            </a:r>
            <a:r>
              <a:rPr lang="en-US" dirty="0" err="1"/>
              <a:t>à</a:t>
            </a:r>
            <a:r>
              <a:rPr lang="en-US" dirty="0"/>
              <a:t> </a:t>
            </a:r>
            <a:r>
              <a:rPr lang="en-US" dirty="0" err="1"/>
              <a:t>procura</a:t>
            </a:r>
            <a:r>
              <a:rPr lang="en-US" dirty="0"/>
              <a:t>? </a:t>
            </a:r>
            <a:r>
              <a:rPr lang="en-US" dirty="0" err="1"/>
              <a:t>Objectos</a:t>
            </a:r>
            <a:r>
              <a:rPr lang="en-US" dirty="0"/>
              <a:t> </a:t>
            </a:r>
            <a:r>
              <a:rPr lang="en-US" dirty="0" err="1"/>
              <a:t>digitais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40</a:t>
            </a:fld>
            <a:endParaRPr lang="en-US" dirty="0"/>
          </a:p>
        </p:txBody>
      </p:sp>
      <p:sp>
        <p:nvSpPr>
          <p:cNvPr id="6" name="Content Placeholder 5"/>
          <p:cNvSpPr>
            <a:spLocks noGrp="1"/>
          </p:cNvSpPr>
          <p:nvPr>
            <p:ph sz="quarter" idx="1"/>
          </p:nvPr>
        </p:nvSpPr>
        <p:spPr/>
        <p:txBody>
          <a:bodyPr>
            <a:normAutofit fontScale="92500" lnSpcReduction="20000"/>
          </a:bodyPr>
          <a:lstStyle/>
          <a:p>
            <a:endParaRPr lang="en-US" b="1" dirty="0"/>
          </a:p>
          <a:p>
            <a:r>
              <a:rPr lang="en-US" b="1" dirty="0" err="1"/>
              <a:t>Objectos</a:t>
            </a:r>
            <a:r>
              <a:rPr lang="en-US" b="1" dirty="0"/>
              <a:t> </a:t>
            </a:r>
            <a:r>
              <a:rPr lang="en-US" b="1" dirty="0" err="1"/>
              <a:t>digitais</a:t>
            </a:r>
            <a:r>
              <a:rPr lang="en-US" dirty="0"/>
              <a:t>: </a:t>
            </a:r>
            <a:r>
              <a:rPr lang="en-US" dirty="0" err="1"/>
              <a:t>Parte</a:t>
            </a:r>
            <a:r>
              <a:rPr lang="en-US" dirty="0"/>
              <a:t> </a:t>
            </a:r>
            <a:r>
              <a:rPr lang="en-US" dirty="0" err="1"/>
              <a:t>ou</a:t>
            </a:r>
            <a:r>
              <a:rPr lang="en-US" dirty="0"/>
              <a:t> </a:t>
            </a:r>
            <a:r>
              <a:rPr lang="en-US" dirty="0" err="1"/>
              <a:t>totalidade</a:t>
            </a:r>
            <a:r>
              <a:rPr lang="en-US" dirty="0"/>
              <a:t> do </a:t>
            </a:r>
            <a:r>
              <a:rPr lang="en-US" dirty="0" err="1"/>
              <a:t>estado</a:t>
            </a:r>
            <a:r>
              <a:rPr lang="en-US" dirty="0"/>
              <a:t> digital de um </a:t>
            </a:r>
            <a:r>
              <a:rPr lang="en-US" dirty="0" err="1"/>
              <a:t>sistema</a:t>
            </a:r>
            <a:r>
              <a:rPr lang="en-US" dirty="0"/>
              <a:t> de </a:t>
            </a:r>
            <a:r>
              <a:rPr lang="en-US" dirty="0" err="1"/>
              <a:t>computadores</a:t>
            </a:r>
            <a:r>
              <a:rPr lang="en-US" dirty="0"/>
              <a:t> </a:t>
            </a:r>
            <a:r>
              <a:rPr lang="en-US" dirty="0" err="1"/>
              <a:t>num</a:t>
            </a:r>
            <a:r>
              <a:rPr lang="en-US" dirty="0"/>
              <a:t> </a:t>
            </a:r>
            <a:r>
              <a:rPr lang="en-US" dirty="0" err="1"/>
              <a:t>determinado</a:t>
            </a:r>
            <a:r>
              <a:rPr lang="en-US" dirty="0"/>
              <a:t> tempo</a:t>
            </a:r>
          </a:p>
          <a:p>
            <a:endParaRPr lang="en-US" dirty="0"/>
          </a:p>
          <a:p>
            <a:r>
              <a:rPr lang="en-US" dirty="0" err="1"/>
              <a:t>Exemplos</a:t>
            </a:r>
            <a:r>
              <a:rPr lang="en-US" dirty="0"/>
              <a:t>:</a:t>
            </a:r>
          </a:p>
          <a:p>
            <a:pPr lvl="1"/>
            <a:r>
              <a:rPr lang="en-US" dirty="0"/>
              <a:t>Videos, </a:t>
            </a:r>
            <a:r>
              <a:rPr lang="en-US" dirty="0" err="1"/>
              <a:t>documentos</a:t>
            </a:r>
            <a:r>
              <a:rPr lang="en-US" dirty="0"/>
              <a:t>, </a:t>
            </a:r>
            <a:r>
              <a:rPr lang="en-US" dirty="0" err="1"/>
              <a:t>gravações</a:t>
            </a:r>
            <a:r>
              <a:rPr lang="en-US" dirty="0"/>
              <a:t> audio, emails, </a:t>
            </a:r>
            <a:r>
              <a:rPr lang="en-US" dirty="0" err="1"/>
              <a:t>fotos</a:t>
            </a:r>
            <a:endParaRPr lang="en-US" dirty="0"/>
          </a:p>
          <a:p>
            <a:pPr lvl="1"/>
            <a:r>
              <a:rPr lang="en-US" dirty="0"/>
              <a:t>Dados de </a:t>
            </a:r>
            <a:r>
              <a:rPr lang="en-US" dirty="0" err="1"/>
              <a:t>localização</a:t>
            </a:r>
            <a:r>
              <a:rPr lang="en-US" dirty="0"/>
              <a:t>, </a:t>
            </a:r>
            <a:r>
              <a:rPr lang="en-US" dirty="0" err="1"/>
              <a:t>circulos</a:t>
            </a:r>
            <a:r>
              <a:rPr lang="en-US" dirty="0"/>
              <a:t> </a:t>
            </a:r>
            <a:r>
              <a:rPr lang="en-US" dirty="0" err="1"/>
              <a:t>sociais</a:t>
            </a:r>
            <a:r>
              <a:rPr lang="en-US" dirty="0"/>
              <a:t>, </a:t>
            </a:r>
            <a:r>
              <a:rPr lang="en-US" dirty="0" err="1"/>
              <a:t>conteúdos</a:t>
            </a:r>
            <a:r>
              <a:rPr lang="en-US" dirty="0"/>
              <a:t> </a:t>
            </a:r>
            <a:r>
              <a:rPr lang="en-US" dirty="0" err="1"/>
              <a:t>em</a:t>
            </a:r>
            <a:r>
              <a:rPr lang="en-US" dirty="0"/>
              <a:t> cache, </a:t>
            </a:r>
            <a:r>
              <a:rPr lang="en-US" dirty="0" err="1"/>
              <a:t>registos</a:t>
            </a:r>
            <a:r>
              <a:rPr lang="en-US" dirty="0"/>
              <a:t> de </a:t>
            </a:r>
            <a:r>
              <a:rPr lang="en-US" dirty="0" err="1"/>
              <a:t>comunicações</a:t>
            </a:r>
            <a:endParaRPr lang="en-US" dirty="0"/>
          </a:p>
          <a:p>
            <a:pPr lvl="1"/>
            <a:r>
              <a:rPr lang="en-US" dirty="0"/>
              <a:t>Backups, logs de </a:t>
            </a:r>
            <a:r>
              <a:rPr lang="en-US" dirty="0" err="1"/>
              <a:t>actividade</a:t>
            </a:r>
            <a:r>
              <a:rPr lang="en-US" dirty="0"/>
              <a:t> </a:t>
            </a:r>
            <a:r>
              <a:rPr lang="en-US" dirty="0" err="1"/>
              <a:t>na</a:t>
            </a:r>
            <a:r>
              <a:rPr lang="en-US" dirty="0"/>
              <a:t> web, </a:t>
            </a:r>
            <a:r>
              <a:rPr lang="en-US" dirty="0" err="1"/>
              <a:t>ficheiros</a:t>
            </a:r>
            <a:r>
              <a:rPr lang="en-US" dirty="0"/>
              <a:t> de </a:t>
            </a:r>
            <a:r>
              <a:rPr lang="en-US" dirty="0" err="1"/>
              <a:t>configuração</a:t>
            </a:r>
            <a:r>
              <a:rPr lang="en-US" dirty="0"/>
              <a:t>, logs de </a:t>
            </a:r>
            <a:r>
              <a:rPr lang="en-US" dirty="0" err="1"/>
              <a:t>controlo</a:t>
            </a:r>
            <a:r>
              <a:rPr lang="en-US" dirty="0"/>
              <a:t> de </a:t>
            </a:r>
            <a:r>
              <a:rPr lang="en-US" dirty="0" err="1"/>
              <a:t>acesso</a:t>
            </a:r>
            <a:endParaRPr lang="en-US" dirty="0"/>
          </a:p>
          <a:p>
            <a:pPr lvl="1"/>
            <a:r>
              <a:rPr lang="en-US" dirty="0"/>
              <a:t>…</a:t>
            </a:r>
          </a:p>
          <a:p>
            <a:endParaRPr lang="en-US" dirty="0"/>
          </a:p>
          <a:p>
            <a:r>
              <a:rPr lang="en-US" dirty="0" err="1"/>
              <a:t>Pode</a:t>
            </a:r>
            <a:r>
              <a:rPr lang="en-US" dirty="0"/>
              <a:t> </a:t>
            </a:r>
            <a:r>
              <a:rPr lang="en-US" dirty="0" err="1"/>
              <a:t>ser</a:t>
            </a:r>
            <a:r>
              <a:rPr lang="en-US" dirty="0"/>
              <a:t> </a:t>
            </a:r>
            <a:r>
              <a:rPr lang="en-US" dirty="0" err="1"/>
              <a:t>necessário</a:t>
            </a:r>
            <a:r>
              <a:rPr lang="en-US" dirty="0"/>
              <a:t> </a:t>
            </a:r>
            <a:r>
              <a:rPr lang="en-US" dirty="0" err="1"/>
              <a:t>extrair</a:t>
            </a:r>
            <a:r>
              <a:rPr lang="en-US" dirty="0"/>
              <a:t> </a:t>
            </a:r>
            <a:r>
              <a:rPr lang="en-US" dirty="0" err="1"/>
              <a:t>estes</a:t>
            </a:r>
            <a:r>
              <a:rPr lang="en-US" dirty="0"/>
              <a:t> </a:t>
            </a:r>
            <a:r>
              <a:rPr lang="en-US" dirty="0" err="1"/>
              <a:t>objectos</a:t>
            </a:r>
            <a:r>
              <a:rPr lang="en-US" dirty="0"/>
              <a:t> de </a:t>
            </a:r>
            <a:r>
              <a:rPr lang="en-US" dirty="0" err="1"/>
              <a:t>vários</a:t>
            </a:r>
            <a:r>
              <a:rPr lang="en-US" dirty="0"/>
              <a:t> </a:t>
            </a:r>
            <a:r>
              <a:rPr lang="en-US" dirty="0" err="1"/>
              <a:t>computadores</a:t>
            </a:r>
            <a:endParaRPr lang="en-US" dirty="0"/>
          </a:p>
        </p:txBody>
      </p:sp>
    </p:spTree>
    <p:extLst>
      <p:ext uri="{BB962C8B-B14F-4D97-AF65-F5344CB8AC3E}">
        <p14:creationId xmlns:p14="http://schemas.microsoft.com/office/powerpoint/2010/main" val="989503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a:t>
            </a:r>
            <a:r>
              <a:rPr lang="en-US" dirty="0" err="1"/>
              <a:t>nossa</a:t>
            </a:r>
            <a:r>
              <a:rPr lang="en-US" dirty="0"/>
              <a:t> principal </a:t>
            </a:r>
            <a:r>
              <a:rPr lang="en-US" dirty="0" err="1"/>
              <a:t>preocupação</a:t>
            </a:r>
            <a:r>
              <a:rPr lang="en-US" dirty="0"/>
              <a:t> </a:t>
            </a:r>
            <a:r>
              <a:rPr lang="en-US" dirty="0" err="1"/>
              <a:t>na</a:t>
            </a:r>
            <a:r>
              <a:rPr lang="en-US" dirty="0"/>
              <a:t> </a:t>
            </a:r>
            <a:r>
              <a:rPr lang="en-US" dirty="0" err="1"/>
              <a:t>aquisição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41</a:t>
            </a:fld>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r>
              <a:rPr lang="en-US" dirty="0" err="1"/>
              <a:t>Preservar</a:t>
            </a:r>
            <a:r>
              <a:rPr lang="en-US" dirty="0"/>
              <a:t> </a:t>
            </a:r>
            <a:r>
              <a:rPr lang="en-US" dirty="0" err="1"/>
              <a:t>objectos</a:t>
            </a:r>
            <a:r>
              <a:rPr lang="en-US" dirty="0"/>
              <a:t> </a:t>
            </a:r>
            <a:r>
              <a:rPr lang="en-US" dirty="0" err="1"/>
              <a:t>digitais</a:t>
            </a:r>
            <a:r>
              <a:rPr lang="en-US" dirty="0"/>
              <a:t> de </a:t>
            </a:r>
            <a:r>
              <a:rPr lang="en-US" dirty="0" err="1"/>
              <a:t>tal</a:t>
            </a:r>
            <a:r>
              <a:rPr lang="en-US" dirty="0"/>
              <a:t> forma a:</a:t>
            </a:r>
          </a:p>
          <a:p>
            <a:pPr marL="1828800" lvl="5" indent="-457200">
              <a:buFont typeface="+mj-lt"/>
              <a:buAutoNum type="arabicPeriod"/>
            </a:pPr>
            <a:endParaRPr lang="en-US" dirty="0"/>
          </a:p>
          <a:p>
            <a:pPr marL="731520" lvl="1" indent="-457200">
              <a:buFont typeface="+mj-lt"/>
              <a:buAutoNum type="arabicPeriod"/>
            </a:pPr>
            <a:r>
              <a:rPr lang="en-US" dirty="0" err="1"/>
              <a:t>Manter</a:t>
            </a:r>
            <a:r>
              <a:rPr lang="en-US" dirty="0"/>
              <a:t> </a:t>
            </a:r>
            <a:r>
              <a:rPr lang="en-US" dirty="0" err="1"/>
              <a:t>uma</a:t>
            </a:r>
            <a:r>
              <a:rPr lang="en-US" dirty="0"/>
              <a:t> </a:t>
            </a:r>
            <a:r>
              <a:rPr lang="en-US" dirty="0" err="1"/>
              <a:t>representação</a:t>
            </a:r>
            <a:r>
              <a:rPr lang="en-US" dirty="0"/>
              <a:t> </a:t>
            </a:r>
            <a:r>
              <a:rPr lang="en-US" b="1" dirty="0" err="1"/>
              <a:t>precisa</a:t>
            </a:r>
            <a:r>
              <a:rPr lang="en-US" dirty="0"/>
              <a:t> dos dados </a:t>
            </a:r>
            <a:r>
              <a:rPr lang="en-US" dirty="0" err="1"/>
              <a:t>originais</a:t>
            </a:r>
            <a:endParaRPr lang="en-US" dirty="0"/>
          </a:p>
          <a:p>
            <a:pPr marL="1828800" lvl="5" indent="-457200">
              <a:buFont typeface="+mj-lt"/>
              <a:buAutoNum type="arabicPeriod"/>
            </a:pPr>
            <a:endParaRPr lang="en-US" dirty="0"/>
          </a:p>
          <a:p>
            <a:pPr marL="731520" lvl="1" indent="-457200">
              <a:buFont typeface="+mj-lt"/>
              <a:buAutoNum type="arabicPeriod"/>
            </a:pPr>
            <a:r>
              <a:rPr lang="en-US" dirty="0" err="1"/>
              <a:t>Maximizar</a:t>
            </a:r>
            <a:r>
              <a:rPr lang="en-US" dirty="0"/>
              <a:t> a </a:t>
            </a:r>
            <a:r>
              <a:rPr lang="en-US" dirty="0" err="1"/>
              <a:t>utilidade</a:t>
            </a:r>
            <a:r>
              <a:rPr lang="en-US" dirty="0"/>
              <a:t> dos dados </a:t>
            </a:r>
            <a:r>
              <a:rPr lang="en-US" dirty="0" err="1"/>
              <a:t>recolhidos</a:t>
            </a:r>
            <a:r>
              <a:rPr lang="en-US" dirty="0"/>
              <a:t>, </a:t>
            </a:r>
            <a:r>
              <a:rPr lang="en-US" dirty="0" err="1"/>
              <a:t>ou</a:t>
            </a:r>
            <a:r>
              <a:rPr lang="en-US" dirty="0"/>
              <a:t> </a:t>
            </a:r>
            <a:r>
              <a:rPr lang="en-US" dirty="0" err="1"/>
              <a:t>seja</a:t>
            </a:r>
            <a:r>
              <a:rPr lang="en-US" dirty="0"/>
              <a:t>, </a:t>
            </a:r>
            <a:r>
              <a:rPr lang="en-US" dirty="0" err="1"/>
              <a:t>deve</a:t>
            </a:r>
            <a:r>
              <a:rPr lang="en-US" dirty="0"/>
              <a:t> </a:t>
            </a:r>
            <a:r>
              <a:rPr lang="en-US" dirty="0" err="1"/>
              <a:t>ser</a:t>
            </a:r>
            <a:r>
              <a:rPr lang="en-US" dirty="0"/>
              <a:t> </a:t>
            </a:r>
            <a:r>
              <a:rPr lang="en-US" dirty="0" err="1"/>
              <a:t>tão</a:t>
            </a:r>
            <a:r>
              <a:rPr lang="en-US" dirty="0"/>
              <a:t> </a:t>
            </a:r>
            <a:r>
              <a:rPr lang="en-US" b="1" dirty="0" err="1"/>
              <a:t>completa</a:t>
            </a:r>
            <a:r>
              <a:rPr lang="en-US" dirty="0"/>
              <a:t> </a:t>
            </a:r>
            <a:r>
              <a:rPr lang="en-US" dirty="0" err="1"/>
              <a:t>quanto</a:t>
            </a:r>
            <a:r>
              <a:rPr lang="en-US" dirty="0"/>
              <a:t> </a:t>
            </a:r>
            <a:r>
              <a:rPr lang="en-US" dirty="0" err="1"/>
              <a:t>possível</a:t>
            </a:r>
            <a:endParaRPr lang="en-US" dirty="0"/>
          </a:p>
          <a:p>
            <a:pPr marL="731520" lvl="1" indent="-457200">
              <a:buFont typeface="+mj-lt"/>
              <a:buAutoNum type="arabicPeriod"/>
            </a:pPr>
            <a:endParaRPr lang="en-US" dirty="0"/>
          </a:p>
          <a:p>
            <a:r>
              <a:rPr lang="en-US" dirty="0"/>
              <a:t>De forma simples:</a:t>
            </a:r>
          </a:p>
          <a:p>
            <a:endParaRPr lang="en-US" dirty="0"/>
          </a:p>
          <a:p>
            <a:endParaRPr lang="en-US" dirty="0"/>
          </a:p>
          <a:p>
            <a:pPr marL="0" indent="0">
              <a:buNone/>
            </a:pPr>
            <a:endParaRPr lang="en-US" dirty="0"/>
          </a:p>
        </p:txBody>
      </p:sp>
      <p:sp>
        <p:nvSpPr>
          <p:cNvPr id="7" name="Rectangle 6"/>
          <p:cNvSpPr/>
          <p:nvPr/>
        </p:nvSpPr>
        <p:spPr>
          <a:xfrm>
            <a:off x="612648" y="4876800"/>
            <a:ext cx="7921752"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Queramos</a:t>
            </a:r>
            <a:r>
              <a:rPr lang="en-US" sz="2400" dirty="0"/>
              <a:t> </a:t>
            </a:r>
            <a:r>
              <a:rPr lang="en-US" sz="2400" dirty="0" err="1"/>
              <a:t>obter</a:t>
            </a:r>
            <a:r>
              <a:rPr lang="en-US" sz="2400" dirty="0"/>
              <a:t> a </a:t>
            </a:r>
            <a:r>
              <a:rPr lang="en-US" sz="2400" dirty="0" err="1"/>
              <a:t>maior</a:t>
            </a:r>
            <a:r>
              <a:rPr lang="en-US" sz="2400" dirty="0"/>
              <a:t> </a:t>
            </a:r>
            <a:r>
              <a:rPr lang="en-US" sz="2400" dirty="0" err="1"/>
              <a:t>quantidade</a:t>
            </a:r>
            <a:r>
              <a:rPr lang="en-US" sz="2400" dirty="0"/>
              <a:t> de </a:t>
            </a:r>
            <a:r>
              <a:rPr lang="en-US" sz="2400" dirty="0" err="1"/>
              <a:t>prova</a:t>
            </a:r>
            <a:r>
              <a:rPr lang="en-US" sz="2400" dirty="0"/>
              <a:t> com a </a:t>
            </a:r>
            <a:r>
              <a:rPr lang="en-US" sz="2400" dirty="0" err="1"/>
              <a:t>menor</a:t>
            </a:r>
            <a:r>
              <a:rPr lang="en-US" sz="2400" dirty="0"/>
              <a:t> </a:t>
            </a:r>
            <a:r>
              <a:rPr lang="en-US" sz="2400" dirty="0" err="1"/>
              <a:t>possibilidade</a:t>
            </a:r>
            <a:r>
              <a:rPr lang="en-US" sz="2400" dirty="0"/>
              <a:t> de </a:t>
            </a:r>
            <a:r>
              <a:rPr lang="en-US" sz="2400" dirty="0" err="1"/>
              <a:t>alterações</a:t>
            </a:r>
            <a:r>
              <a:rPr lang="en-US" sz="2400" dirty="0"/>
              <a:t> </a:t>
            </a:r>
            <a:r>
              <a:rPr lang="en-US" sz="2400" dirty="0" err="1"/>
              <a:t>possível</a:t>
            </a:r>
            <a:endParaRPr lang="en-US" sz="2400" dirty="0"/>
          </a:p>
        </p:txBody>
      </p:sp>
    </p:spTree>
    <p:extLst>
      <p:ext uri="{BB962C8B-B14F-4D97-AF65-F5344CB8AC3E}">
        <p14:creationId xmlns:p14="http://schemas.microsoft.com/office/powerpoint/2010/main" val="3600995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a:t>Ferramentas para </a:t>
            </a:r>
            <a:r>
              <a:rPr lang="en-US" dirty="0" err="1"/>
              <a:t>aquisição</a:t>
            </a:r>
            <a:r>
              <a:rPr lang="en-US" dirty="0"/>
              <a:t> de </a:t>
            </a:r>
            <a:r>
              <a:rPr lang="en-US" dirty="0" err="1"/>
              <a:t>prova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42</a:t>
            </a:fld>
            <a:endParaRPr lang="en-US" dirty="0"/>
          </a:p>
        </p:txBody>
      </p:sp>
    </p:spTree>
    <p:extLst>
      <p:ext uri="{BB962C8B-B14F-4D97-AF65-F5344CB8AC3E}">
        <p14:creationId xmlns:p14="http://schemas.microsoft.com/office/powerpoint/2010/main" val="4211793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Ciclo</a:t>
            </a:r>
            <a:r>
              <a:rPr lang="en-US" dirty="0"/>
              <a:t> de </a:t>
            </a:r>
            <a:r>
              <a:rPr lang="en-US" dirty="0" err="1"/>
              <a:t>utilização</a:t>
            </a:r>
            <a:r>
              <a:rPr lang="en-US" dirty="0"/>
              <a:t> de ferramentas </a:t>
            </a:r>
            <a:r>
              <a:rPr lang="en-US" dirty="0" err="1"/>
              <a:t>forenses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43</a:t>
            </a:fld>
            <a:endParaRPr lang="en-US" dirty="0"/>
          </a:p>
        </p:txBody>
      </p:sp>
      <p:sp>
        <p:nvSpPr>
          <p:cNvPr id="6" name="Content Placeholder 5"/>
          <p:cNvSpPr>
            <a:spLocks noGrp="1"/>
          </p:cNvSpPr>
          <p:nvPr>
            <p:ph sz="quarter" idx="1"/>
          </p:nvPr>
        </p:nvSpPr>
        <p:spPr>
          <a:xfrm>
            <a:off x="457200" y="1219200"/>
            <a:ext cx="8229600" cy="457200"/>
          </a:xfrm>
        </p:spPr>
        <p:txBody>
          <a:bodyPr>
            <a:normAutofit fontScale="92500" lnSpcReduction="10000"/>
          </a:bodyPr>
          <a:lstStyle/>
          <a:p>
            <a:pPr marL="0" indent="0" algn="ctr">
              <a:buNone/>
            </a:pPr>
            <a:r>
              <a:rPr lang="en-US" dirty="0" err="1"/>
              <a:t>Setas</a:t>
            </a:r>
            <a:r>
              <a:rPr lang="en-US" dirty="0"/>
              <a:t> </a:t>
            </a:r>
            <a:r>
              <a:rPr lang="en-US" dirty="0" err="1"/>
              <a:t>indicam</a:t>
            </a:r>
            <a:r>
              <a:rPr lang="en-US" dirty="0"/>
              <a:t> </a:t>
            </a:r>
            <a:r>
              <a:rPr lang="en-US" dirty="0" err="1"/>
              <a:t>os</a:t>
            </a:r>
            <a:r>
              <a:rPr lang="en-US" dirty="0"/>
              <a:t> </a:t>
            </a:r>
            <a:r>
              <a:rPr lang="en-US" dirty="0" err="1"/>
              <a:t>passos</a:t>
            </a:r>
            <a:r>
              <a:rPr lang="en-US" dirty="0"/>
              <a:t> </a:t>
            </a:r>
            <a:r>
              <a:rPr lang="en-US" dirty="0" err="1"/>
              <a:t>em</a:t>
            </a:r>
            <a:r>
              <a:rPr lang="en-US" dirty="0"/>
              <a:t> que as ferramentas </a:t>
            </a:r>
            <a:r>
              <a:rPr lang="en-US" dirty="0" err="1"/>
              <a:t>são</a:t>
            </a:r>
            <a:r>
              <a:rPr lang="en-US" dirty="0"/>
              <a:t> </a:t>
            </a:r>
            <a:r>
              <a:rPr lang="en-US" dirty="0" err="1"/>
              <a:t>usadas</a:t>
            </a:r>
            <a:endParaRPr lang="en-US" dirty="0"/>
          </a:p>
        </p:txBody>
      </p:sp>
      <p:pic>
        <p:nvPicPr>
          <p:cNvPr id="7" name="Picture 6"/>
          <p:cNvPicPr>
            <a:picLocks noChangeAspect="1"/>
          </p:cNvPicPr>
          <p:nvPr/>
        </p:nvPicPr>
        <p:blipFill>
          <a:blip r:embed="rId2"/>
          <a:stretch>
            <a:fillRect/>
          </a:stretch>
        </p:blipFill>
        <p:spPr>
          <a:xfrm>
            <a:off x="2286000" y="1676400"/>
            <a:ext cx="6400800" cy="4565807"/>
          </a:xfrm>
          <a:prstGeom prst="rect">
            <a:avLst/>
          </a:prstGeom>
        </p:spPr>
      </p:pic>
      <p:pic>
        <p:nvPicPr>
          <p:cNvPr id="8" name="Picture 7"/>
          <p:cNvPicPr>
            <a:picLocks noChangeAspect="1"/>
          </p:cNvPicPr>
          <p:nvPr/>
        </p:nvPicPr>
        <p:blipFill>
          <a:blip r:embed="rId3"/>
          <a:stretch>
            <a:fillRect/>
          </a:stretch>
        </p:blipFill>
        <p:spPr>
          <a:xfrm>
            <a:off x="304800" y="3352800"/>
            <a:ext cx="1271990" cy="1271990"/>
          </a:xfrm>
          <a:prstGeom prst="rect">
            <a:avLst/>
          </a:prstGeom>
        </p:spPr>
      </p:pic>
      <p:pic>
        <p:nvPicPr>
          <p:cNvPr id="9" name="Picture 8"/>
          <p:cNvPicPr>
            <a:picLocks noChangeAspect="1"/>
          </p:cNvPicPr>
          <p:nvPr/>
        </p:nvPicPr>
        <p:blipFill>
          <a:blip r:embed="rId4"/>
          <a:stretch>
            <a:fillRect/>
          </a:stretch>
        </p:blipFill>
        <p:spPr>
          <a:xfrm>
            <a:off x="404096" y="2590800"/>
            <a:ext cx="778050" cy="556306"/>
          </a:xfrm>
          <a:prstGeom prst="rect">
            <a:avLst/>
          </a:prstGeom>
        </p:spPr>
      </p:pic>
      <p:pic>
        <p:nvPicPr>
          <p:cNvPr id="10" name="Picture 9"/>
          <p:cNvPicPr>
            <a:picLocks noChangeAspect="1"/>
          </p:cNvPicPr>
          <p:nvPr/>
        </p:nvPicPr>
        <p:blipFill>
          <a:blip r:embed="rId5"/>
          <a:stretch>
            <a:fillRect/>
          </a:stretch>
        </p:blipFill>
        <p:spPr>
          <a:xfrm>
            <a:off x="495146" y="4724400"/>
            <a:ext cx="724054" cy="890230"/>
          </a:xfrm>
          <a:prstGeom prst="rect">
            <a:avLst/>
          </a:prstGeom>
        </p:spPr>
      </p:pic>
      <p:cxnSp>
        <p:nvCxnSpPr>
          <p:cNvPr id="12" name="Straight Arrow Connector 11"/>
          <p:cNvCxnSpPr/>
          <p:nvPr/>
        </p:nvCxnSpPr>
        <p:spPr>
          <a:xfrm flipV="1">
            <a:off x="1600200" y="2590800"/>
            <a:ext cx="533400"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76400" y="5029200"/>
            <a:ext cx="533400" cy="1524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8727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fontScale="90000"/>
          </a:bodyPr>
          <a:lstStyle/>
          <a:p>
            <a:r>
              <a:rPr lang="en-US" dirty="0"/>
              <a:t>No </a:t>
            </a:r>
            <a:r>
              <a:rPr lang="en-US" dirty="0" err="1"/>
              <a:t>processo</a:t>
            </a:r>
            <a:r>
              <a:rPr lang="en-US" dirty="0"/>
              <a:t>, </a:t>
            </a:r>
            <a:r>
              <a:rPr lang="en-US" dirty="0" err="1"/>
              <a:t>muitos</a:t>
            </a:r>
            <a:r>
              <a:rPr lang="en-US" dirty="0"/>
              <a:t> </a:t>
            </a:r>
            <a:r>
              <a:rPr lang="en-US" dirty="0" err="1"/>
              <a:t>itens</a:t>
            </a:r>
            <a:r>
              <a:rPr lang="en-US" dirty="0"/>
              <a:t> de dados </a:t>
            </a:r>
            <a:r>
              <a:rPr lang="en-US" dirty="0" err="1"/>
              <a:t>são</a:t>
            </a:r>
            <a:r>
              <a:rPr lang="en-US" dirty="0"/>
              <a:t> </a:t>
            </a:r>
            <a:r>
              <a:rPr lang="en-US" dirty="0" err="1"/>
              <a:t>gerados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44</a:t>
            </a:fld>
            <a:endParaRPr lang="en-US" dirty="0"/>
          </a:p>
        </p:txBody>
      </p:sp>
      <p:pic>
        <p:nvPicPr>
          <p:cNvPr id="7" name="Picture 6"/>
          <p:cNvPicPr>
            <a:picLocks noChangeAspect="1"/>
          </p:cNvPicPr>
          <p:nvPr/>
        </p:nvPicPr>
        <p:blipFill>
          <a:blip r:embed="rId3"/>
          <a:stretch>
            <a:fillRect/>
          </a:stretch>
        </p:blipFill>
        <p:spPr>
          <a:xfrm>
            <a:off x="1371600" y="1295400"/>
            <a:ext cx="6705600" cy="4828032"/>
          </a:xfrm>
          <a:prstGeom prst="rect">
            <a:avLst/>
          </a:prstGeom>
        </p:spPr>
      </p:pic>
    </p:spTree>
    <p:extLst>
      <p:ext uri="{BB962C8B-B14F-4D97-AF65-F5344CB8AC3E}">
        <p14:creationId xmlns:p14="http://schemas.microsoft.com/office/powerpoint/2010/main" val="1277711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914400" y="152400"/>
            <a:ext cx="7848600" cy="914400"/>
          </a:xfrm>
        </p:spPr>
        <p:txBody>
          <a:bodyPr>
            <a:normAutofit fontScale="90000"/>
          </a:bodyPr>
          <a:lstStyle/>
          <a:p>
            <a:r>
              <a:rPr lang="en-US" dirty="0"/>
              <a:t>Ferramentas </a:t>
            </a:r>
            <a:r>
              <a:rPr lang="en-US" dirty="0" err="1"/>
              <a:t>forenses</a:t>
            </a:r>
            <a:r>
              <a:rPr lang="en-US" dirty="0"/>
              <a:t> </a:t>
            </a:r>
            <a:r>
              <a:rPr lang="en-US" dirty="0" err="1"/>
              <a:t>ajudam</a:t>
            </a:r>
            <a:r>
              <a:rPr lang="en-US" dirty="0"/>
              <a:t> a </a:t>
            </a:r>
            <a:r>
              <a:rPr lang="en-US" dirty="0" err="1"/>
              <a:t>interpretar</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45</a:t>
            </a:fld>
            <a:endParaRPr lang="en-US" dirty="0"/>
          </a:p>
        </p:txBody>
      </p:sp>
      <p:sp>
        <p:nvSpPr>
          <p:cNvPr id="19" name="TextBox 18"/>
          <p:cNvSpPr txBox="1"/>
          <p:nvPr/>
        </p:nvSpPr>
        <p:spPr>
          <a:xfrm>
            <a:off x="3810000" y="1137497"/>
            <a:ext cx="1770678" cy="400110"/>
          </a:xfrm>
          <a:prstGeom prst="rect">
            <a:avLst/>
          </a:prstGeom>
          <a:noFill/>
        </p:spPr>
        <p:txBody>
          <a:bodyPr wrap="none" rtlCol="0">
            <a:spAutoFit/>
          </a:bodyPr>
          <a:lstStyle/>
          <a:p>
            <a:r>
              <a:rPr lang="en-US" sz="2000" dirty="0"/>
              <a:t>Raw disk image</a:t>
            </a:r>
          </a:p>
        </p:txBody>
      </p:sp>
      <p:pic>
        <p:nvPicPr>
          <p:cNvPr id="21" name="Picture 20"/>
          <p:cNvPicPr>
            <a:picLocks noChangeAspect="1"/>
          </p:cNvPicPr>
          <p:nvPr/>
        </p:nvPicPr>
        <p:blipFill>
          <a:blip r:embed="rId3"/>
          <a:stretch>
            <a:fillRect/>
          </a:stretch>
        </p:blipFill>
        <p:spPr>
          <a:xfrm>
            <a:off x="3200400" y="2809669"/>
            <a:ext cx="3037662" cy="3223738"/>
          </a:xfrm>
          <a:prstGeom prst="rect">
            <a:avLst/>
          </a:prstGeom>
        </p:spPr>
      </p:pic>
      <p:sp>
        <p:nvSpPr>
          <p:cNvPr id="22" name="TextBox 21"/>
          <p:cNvSpPr txBox="1"/>
          <p:nvPr/>
        </p:nvSpPr>
        <p:spPr>
          <a:xfrm>
            <a:off x="3200400" y="1537607"/>
            <a:ext cx="3124200" cy="738664"/>
          </a:xfrm>
          <a:prstGeom prst="rect">
            <a:avLst/>
          </a:prstGeom>
          <a:solidFill>
            <a:schemeClr val="bg1"/>
          </a:solidFill>
          <a:ln>
            <a:solidFill>
              <a:srgbClr val="000000"/>
            </a:solidFill>
          </a:ln>
        </p:spPr>
        <p:txBody>
          <a:bodyPr wrap="square" rtlCol="0">
            <a:spAutoFit/>
          </a:bodyPr>
          <a:lstStyle/>
          <a:p>
            <a:r>
              <a:rPr lang="en-US" sz="1400" dirty="0">
                <a:latin typeface="Consolas"/>
                <a:cs typeface="Consolas"/>
              </a:rPr>
              <a:t>45 00 00 1d 7b </a:t>
            </a:r>
            <a:r>
              <a:rPr lang="en-US" sz="1400" dirty="0" err="1">
                <a:latin typeface="Consolas"/>
                <a:cs typeface="Consolas"/>
              </a:rPr>
              <a:t>bd</a:t>
            </a:r>
            <a:r>
              <a:rPr lang="en-US" sz="1400" dirty="0">
                <a:latin typeface="Consolas"/>
                <a:cs typeface="Consolas"/>
              </a:rPr>
              <a:t> 00 00</a:t>
            </a:r>
          </a:p>
          <a:p>
            <a:r>
              <a:rPr lang="en-US" sz="1400" dirty="0">
                <a:latin typeface="Consolas"/>
                <a:cs typeface="Consolas"/>
              </a:rPr>
              <a:t>c0 a8 01 37 23 82 23 83</a:t>
            </a:r>
          </a:p>
          <a:p>
            <a:r>
              <a:rPr lang="en-US" sz="1400" dirty="0">
                <a:latin typeface="Consolas"/>
                <a:cs typeface="Consolas"/>
              </a:rPr>
              <a:t>...</a:t>
            </a:r>
          </a:p>
        </p:txBody>
      </p:sp>
      <p:sp>
        <p:nvSpPr>
          <p:cNvPr id="23" name="Down Arrow 22"/>
          <p:cNvSpPr/>
          <p:nvPr/>
        </p:nvSpPr>
        <p:spPr>
          <a:xfrm>
            <a:off x="4256862" y="2322943"/>
            <a:ext cx="861477" cy="357664"/>
          </a:xfrm>
          <a:prstGeom prst="downArrow">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TextBox 24"/>
          <p:cNvSpPr txBox="1"/>
          <p:nvPr/>
        </p:nvSpPr>
        <p:spPr>
          <a:xfrm>
            <a:off x="4191000" y="5938097"/>
            <a:ext cx="1038746" cy="400110"/>
          </a:xfrm>
          <a:prstGeom prst="rect">
            <a:avLst/>
          </a:prstGeom>
          <a:noFill/>
        </p:spPr>
        <p:txBody>
          <a:bodyPr wrap="none" rtlCol="0">
            <a:spAutoFit/>
          </a:bodyPr>
          <a:lstStyle/>
          <a:p>
            <a:r>
              <a:rPr lang="en-US" sz="2000"/>
              <a:t>File tree</a:t>
            </a:r>
            <a:endParaRPr lang="en-US" sz="2000" dirty="0"/>
          </a:p>
        </p:txBody>
      </p:sp>
    </p:spTree>
    <p:extLst>
      <p:ext uri="{BB962C8B-B14F-4D97-AF65-F5344CB8AC3E}">
        <p14:creationId xmlns:p14="http://schemas.microsoft.com/office/powerpoint/2010/main" val="3039656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Toolkit do </a:t>
            </a:r>
            <a:r>
              <a:rPr lang="en-US" dirty="0" err="1"/>
              <a:t>analista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46</a:t>
            </a:fld>
            <a:endParaRPr lang="en-US" dirty="0"/>
          </a:p>
        </p:txBody>
      </p:sp>
      <p:sp>
        <p:nvSpPr>
          <p:cNvPr id="7" name="Content Placeholder 6"/>
          <p:cNvSpPr>
            <a:spLocks noGrp="1"/>
          </p:cNvSpPr>
          <p:nvPr>
            <p:ph sz="quarter" idx="1"/>
          </p:nvPr>
        </p:nvSpPr>
        <p:spPr>
          <a:xfrm>
            <a:off x="457200" y="1219200"/>
            <a:ext cx="4286356" cy="4937760"/>
          </a:xfrm>
        </p:spPr>
        <p:txBody>
          <a:bodyPr>
            <a:normAutofit fontScale="85000" lnSpcReduction="20000"/>
          </a:bodyPr>
          <a:lstStyle/>
          <a:p>
            <a:r>
              <a:rPr lang="en-US" dirty="0"/>
              <a:t>Mochila </a:t>
            </a:r>
            <a:r>
              <a:rPr lang="en-US" dirty="0" err="1"/>
              <a:t>ou</a:t>
            </a:r>
            <a:r>
              <a:rPr lang="en-US" dirty="0"/>
              <a:t> mala com:</a:t>
            </a:r>
          </a:p>
          <a:p>
            <a:pPr lvl="6"/>
            <a:endParaRPr lang="en-US" dirty="0"/>
          </a:p>
          <a:p>
            <a:pPr lvl="1"/>
            <a:r>
              <a:rPr lang="en-US" dirty="0" err="1"/>
              <a:t>Estação</a:t>
            </a:r>
            <a:r>
              <a:rPr lang="en-US" dirty="0"/>
              <a:t> </a:t>
            </a:r>
            <a:r>
              <a:rPr lang="en-US" dirty="0" err="1"/>
              <a:t>móvel</a:t>
            </a:r>
            <a:r>
              <a:rPr lang="en-US" dirty="0"/>
              <a:t> </a:t>
            </a:r>
            <a:r>
              <a:rPr lang="en-US" dirty="0" err="1"/>
              <a:t>forense</a:t>
            </a:r>
            <a:r>
              <a:rPr lang="en-US" dirty="0"/>
              <a:t> (laptop)</a:t>
            </a:r>
          </a:p>
          <a:p>
            <a:pPr lvl="6"/>
            <a:endParaRPr lang="en-US" dirty="0"/>
          </a:p>
          <a:p>
            <a:pPr lvl="1"/>
            <a:r>
              <a:rPr lang="en-US" dirty="0"/>
              <a:t>OS bootable “forensically-sound”</a:t>
            </a:r>
          </a:p>
          <a:p>
            <a:pPr lvl="1"/>
            <a:endParaRPr lang="en-US" dirty="0"/>
          </a:p>
          <a:p>
            <a:pPr lvl="1"/>
            <a:r>
              <a:rPr lang="en-US" dirty="0" err="1"/>
              <a:t>Dispositivos</a:t>
            </a:r>
            <a:r>
              <a:rPr lang="en-US" dirty="0"/>
              <a:t> de </a:t>
            </a:r>
            <a:r>
              <a:rPr lang="en-US" dirty="0" err="1"/>
              <a:t>armazenamento</a:t>
            </a:r>
            <a:r>
              <a:rPr lang="en-US" dirty="0"/>
              <a:t> </a:t>
            </a:r>
            <a:r>
              <a:rPr lang="en-US" dirty="0" err="1"/>
              <a:t>saneados</a:t>
            </a:r>
            <a:r>
              <a:rPr lang="en-US" dirty="0"/>
              <a:t> para </a:t>
            </a:r>
            <a:r>
              <a:rPr lang="en-US" dirty="0" err="1"/>
              <a:t>recolha</a:t>
            </a:r>
            <a:r>
              <a:rPr lang="en-US" dirty="0"/>
              <a:t> de </a:t>
            </a:r>
            <a:r>
              <a:rPr lang="en-US" dirty="0" err="1"/>
              <a:t>prova</a:t>
            </a:r>
            <a:r>
              <a:rPr lang="en-US" dirty="0"/>
              <a:t>: USB pen, drives </a:t>
            </a:r>
            <a:r>
              <a:rPr lang="en-US" dirty="0" err="1"/>
              <a:t>externas</a:t>
            </a:r>
            <a:endParaRPr lang="en-US" dirty="0"/>
          </a:p>
          <a:p>
            <a:pPr lvl="5"/>
            <a:endParaRPr lang="en-US" dirty="0"/>
          </a:p>
          <a:p>
            <a:pPr lvl="1"/>
            <a:r>
              <a:rPr lang="en-US" dirty="0"/>
              <a:t>Write blocker</a:t>
            </a:r>
          </a:p>
          <a:p>
            <a:pPr lvl="1"/>
            <a:endParaRPr lang="en-US" dirty="0"/>
          </a:p>
          <a:p>
            <a:pPr lvl="1"/>
            <a:r>
              <a:rPr lang="en-US" dirty="0"/>
              <a:t>Saco Faraday</a:t>
            </a:r>
          </a:p>
          <a:p>
            <a:pPr lvl="1"/>
            <a:endParaRPr lang="en-US" dirty="0"/>
          </a:p>
          <a:p>
            <a:pPr lvl="1"/>
            <a:r>
              <a:rPr lang="en-US" dirty="0"/>
              <a:t>Outros </a:t>
            </a:r>
            <a:r>
              <a:rPr lang="en-US" dirty="0" err="1"/>
              <a:t>acessórios</a:t>
            </a:r>
            <a:r>
              <a:rPr lang="en-US" dirty="0"/>
              <a:t>: </a:t>
            </a:r>
            <a:r>
              <a:rPr lang="en-US" dirty="0" err="1"/>
              <a:t>cabo</a:t>
            </a:r>
            <a:r>
              <a:rPr lang="en-US" dirty="0"/>
              <a:t> </a:t>
            </a:r>
            <a:r>
              <a:rPr lang="en-US" dirty="0" err="1"/>
              <a:t>alimentação</a:t>
            </a:r>
            <a:r>
              <a:rPr lang="en-US" dirty="0"/>
              <a:t>, </a:t>
            </a:r>
            <a:r>
              <a:rPr lang="en-US" dirty="0" err="1"/>
              <a:t>adaptadores</a:t>
            </a:r>
            <a:r>
              <a:rPr lang="en-US" dirty="0"/>
              <a:t> </a:t>
            </a:r>
            <a:r>
              <a:rPr lang="en-US" dirty="0" err="1"/>
              <a:t>eléctricos</a:t>
            </a:r>
            <a:r>
              <a:rPr lang="en-US" dirty="0"/>
              <a:t>, </a:t>
            </a:r>
            <a:r>
              <a:rPr lang="en-US" dirty="0" err="1"/>
              <a:t>cabos</a:t>
            </a:r>
            <a:r>
              <a:rPr lang="en-US" dirty="0"/>
              <a:t> de </a:t>
            </a:r>
            <a:r>
              <a:rPr lang="en-US" dirty="0" err="1"/>
              <a:t>rede</a:t>
            </a:r>
            <a:r>
              <a:rPr lang="en-US" dirty="0"/>
              <a:t>, </a:t>
            </a:r>
            <a:r>
              <a:rPr lang="en-US" dirty="0" err="1"/>
              <a:t>baterias</a:t>
            </a:r>
            <a:endParaRPr lang="en-US" dirty="0"/>
          </a:p>
          <a:p>
            <a:pPr lvl="1"/>
            <a:endParaRPr lang="en-US" dirty="0"/>
          </a:p>
          <a:p>
            <a:pPr lvl="1"/>
            <a:endParaRPr lang="en-US" dirty="0"/>
          </a:p>
          <a:p>
            <a:endParaRPr lang="en-US" dirty="0"/>
          </a:p>
          <a:p>
            <a:endParaRPr lang="en-US" dirty="0"/>
          </a:p>
          <a:p>
            <a:endParaRPr lang="en-US" dirty="0"/>
          </a:p>
          <a:p>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270" y="4584096"/>
            <a:ext cx="1235530" cy="8500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7221150" y="5498068"/>
            <a:ext cx="1710725" cy="369332"/>
          </a:xfrm>
          <a:prstGeom prst="rect">
            <a:avLst/>
          </a:prstGeom>
          <a:noFill/>
        </p:spPr>
        <p:txBody>
          <a:bodyPr wrap="none" rtlCol="0">
            <a:spAutoFit/>
          </a:bodyPr>
          <a:lstStyle/>
          <a:p>
            <a:r>
              <a:rPr lang="en-US" b="1" dirty="0"/>
              <a:t>Write blocker</a:t>
            </a:r>
          </a:p>
        </p:txBody>
      </p:sp>
      <p:pic>
        <p:nvPicPr>
          <p:cNvPr id="11" name="Picture 10"/>
          <p:cNvPicPr>
            <a:picLocks noChangeAspect="1"/>
          </p:cNvPicPr>
          <p:nvPr/>
        </p:nvPicPr>
        <p:blipFill>
          <a:blip r:embed="rId3"/>
          <a:stretch>
            <a:fillRect/>
          </a:stretch>
        </p:blipFill>
        <p:spPr>
          <a:xfrm>
            <a:off x="4917643" y="2750539"/>
            <a:ext cx="1406957" cy="1831975"/>
          </a:xfrm>
          <a:prstGeom prst="rect">
            <a:avLst/>
          </a:prstGeom>
        </p:spPr>
      </p:pic>
      <p:sp>
        <p:nvSpPr>
          <p:cNvPr id="12" name="TextBox 11"/>
          <p:cNvSpPr txBox="1"/>
          <p:nvPr/>
        </p:nvSpPr>
        <p:spPr>
          <a:xfrm>
            <a:off x="4860599" y="4659868"/>
            <a:ext cx="1610313" cy="369332"/>
          </a:xfrm>
          <a:prstGeom prst="rect">
            <a:avLst/>
          </a:prstGeom>
          <a:noFill/>
        </p:spPr>
        <p:txBody>
          <a:bodyPr wrap="none" rtlCol="0">
            <a:spAutoFit/>
          </a:bodyPr>
          <a:lstStyle/>
          <a:p>
            <a:r>
              <a:rPr lang="en-US" b="1" dirty="0"/>
              <a:t>Saco Faraday</a:t>
            </a:r>
          </a:p>
        </p:txBody>
      </p:sp>
      <p:pic>
        <p:nvPicPr>
          <p:cNvPr id="13" name="Picture 12"/>
          <p:cNvPicPr>
            <a:picLocks noChangeAspect="1"/>
          </p:cNvPicPr>
          <p:nvPr/>
        </p:nvPicPr>
        <p:blipFill>
          <a:blip r:embed="rId4"/>
          <a:stretch>
            <a:fillRect/>
          </a:stretch>
        </p:blipFill>
        <p:spPr>
          <a:xfrm>
            <a:off x="6781800" y="1435066"/>
            <a:ext cx="1905000" cy="2030329"/>
          </a:xfrm>
          <a:prstGeom prst="rect">
            <a:avLst/>
          </a:prstGeom>
        </p:spPr>
      </p:pic>
      <p:sp>
        <p:nvSpPr>
          <p:cNvPr id="14" name="TextBox 13"/>
          <p:cNvSpPr txBox="1"/>
          <p:nvPr/>
        </p:nvSpPr>
        <p:spPr>
          <a:xfrm>
            <a:off x="6896519" y="3541595"/>
            <a:ext cx="1742978" cy="646331"/>
          </a:xfrm>
          <a:prstGeom prst="rect">
            <a:avLst/>
          </a:prstGeom>
          <a:noFill/>
        </p:spPr>
        <p:txBody>
          <a:bodyPr wrap="none" rtlCol="0">
            <a:spAutoFit/>
          </a:bodyPr>
          <a:lstStyle/>
          <a:p>
            <a:pPr algn="ctr"/>
            <a:r>
              <a:rPr lang="en-US" b="1" dirty="0" err="1"/>
              <a:t>Estação</a:t>
            </a:r>
            <a:r>
              <a:rPr lang="en-US" b="1" dirty="0"/>
              <a:t> </a:t>
            </a:r>
            <a:r>
              <a:rPr lang="en-US" b="1" dirty="0" err="1"/>
              <a:t>móvel</a:t>
            </a:r>
            <a:endParaRPr lang="en-US" b="1" dirty="0"/>
          </a:p>
          <a:p>
            <a:pPr algn="ctr"/>
            <a:r>
              <a:rPr lang="en-US" b="1" dirty="0" err="1"/>
              <a:t>forense</a:t>
            </a:r>
            <a:endParaRPr lang="en-US" b="1" dirty="0"/>
          </a:p>
        </p:txBody>
      </p:sp>
    </p:spTree>
    <p:extLst>
      <p:ext uri="{BB962C8B-B14F-4D97-AF65-F5344CB8AC3E}">
        <p14:creationId xmlns:p14="http://schemas.microsoft.com/office/powerpoint/2010/main" val="3005411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79650" y="2209800"/>
            <a:ext cx="1877750" cy="403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3581400" y="2209800"/>
            <a:ext cx="5408132" cy="403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Laboratório</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47</a:t>
            </a:fld>
            <a:endParaRPr lang="en-US" dirty="0"/>
          </a:p>
        </p:txBody>
      </p:sp>
      <p:sp>
        <p:nvSpPr>
          <p:cNvPr id="6" name="Content Placeholder 5"/>
          <p:cNvSpPr>
            <a:spLocks noGrp="1"/>
          </p:cNvSpPr>
          <p:nvPr>
            <p:ph sz="quarter" idx="1"/>
          </p:nvPr>
        </p:nvSpPr>
        <p:spPr>
          <a:xfrm>
            <a:off x="457200" y="1219200"/>
            <a:ext cx="8229600" cy="1143000"/>
          </a:xfrm>
        </p:spPr>
        <p:txBody>
          <a:bodyPr>
            <a:normAutofit/>
          </a:bodyPr>
          <a:lstStyle/>
          <a:p>
            <a:r>
              <a:rPr lang="en-US" dirty="0" err="1"/>
              <a:t>Contém</a:t>
            </a:r>
            <a:r>
              <a:rPr lang="en-US" dirty="0"/>
              <a:t> </a:t>
            </a:r>
            <a:r>
              <a:rPr lang="en-US" dirty="0" err="1"/>
              <a:t>equipamento</a:t>
            </a:r>
            <a:r>
              <a:rPr lang="en-US" dirty="0"/>
              <a:t> para </a:t>
            </a:r>
            <a:r>
              <a:rPr lang="en-US" dirty="0" err="1"/>
              <a:t>preservar</a:t>
            </a:r>
            <a:r>
              <a:rPr lang="en-US" dirty="0"/>
              <a:t> </a:t>
            </a:r>
            <a:r>
              <a:rPr lang="en-US" dirty="0" err="1"/>
              <a:t>prova</a:t>
            </a:r>
            <a:r>
              <a:rPr lang="en-US" dirty="0"/>
              <a:t> digital e </a:t>
            </a:r>
            <a:r>
              <a:rPr lang="en-US" dirty="0" err="1"/>
              <a:t>assistir</a:t>
            </a:r>
            <a:r>
              <a:rPr lang="en-US" dirty="0"/>
              <a:t> </a:t>
            </a:r>
            <a:r>
              <a:rPr lang="en-US" dirty="0" err="1"/>
              <a:t>na</a:t>
            </a:r>
            <a:r>
              <a:rPr lang="en-US" dirty="0"/>
              <a:t> </a:t>
            </a:r>
            <a:r>
              <a:rPr lang="en-US" dirty="0" err="1"/>
              <a:t>sua</a:t>
            </a:r>
            <a:r>
              <a:rPr lang="en-US" dirty="0"/>
              <a:t> </a:t>
            </a:r>
            <a:r>
              <a:rPr lang="en-US" dirty="0" err="1"/>
              <a:t>análise</a:t>
            </a:r>
            <a:endParaRPr lang="en-US" dirty="0"/>
          </a:p>
        </p:txBody>
      </p:sp>
      <p:sp>
        <p:nvSpPr>
          <p:cNvPr id="8" name="TextBox 7"/>
          <p:cNvSpPr txBox="1"/>
          <p:nvPr/>
        </p:nvSpPr>
        <p:spPr>
          <a:xfrm>
            <a:off x="356678" y="5487421"/>
            <a:ext cx="1515350" cy="646331"/>
          </a:xfrm>
          <a:prstGeom prst="rect">
            <a:avLst/>
          </a:prstGeom>
          <a:noFill/>
        </p:spPr>
        <p:txBody>
          <a:bodyPr wrap="none" rtlCol="0">
            <a:spAutoFit/>
          </a:bodyPr>
          <a:lstStyle/>
          <a:p>
            <a:pPr algn="ctr"/>
            <a:r>
              <a:rPr lang="en-US" dirty="0" err="1"/>
              <a:t>Estação</a:t>
            </a:r>
            <a:r>
              <a:rPr lang="en-US" dirty="0"/>
              <a:t> </a:t>
            </a:r>
            <a:r>
              <a:rPr lang="en-US" dirty="0" err="1"/>
              <a:t>móvel</a:t>
            </a:r>
            <a:endParaRPr lang="en-US" dirty="0"/>
          </a:p>
          <a:p>
            <a:pPr algn="ctr"/>
            <a:r>
              <a:rPr lang="en-US" dirty="0" err="1"/>
              <a:t>forense</a:t>
            </a:r>
            <a:endParaRPr lang="en-US" dirty="0"/>
          </a:p>
        </p:txBody>
      </p:sp>
      <p:pic>
        <p:nvPicPr>
          <p:cNvPr id="9" name="Picture 8"/>
          <p:cNvPicPr>
            <a:picLocks noChangeAspect="1"/>
          </p:cNvPicPr>
          <p:nvPr/>
        </p:nvPicPr>
        <p:blipFill>
          <a:blip r:embed="rId2"/>
          <a:stretch>
            <a:fillRect/>
          </a:stretch>
        </p:blipFill>
        <p:spPr>
          <a:xfrm>
            <a:off x="7608074" y="4343400"/>
            <a:ext cx="716966" cy="881515"/>
          </a:xfrm>
          <a:prstGeom prst="rect">
            <a:avLst/>
          </a:prstGeom>
        </p:spPr>
      </p:pic>
      <p:sp>
        <p:nvSpPr>
          <p:cNvPr id="10" name="TextBox 9"/>
          <p:cNvSpPr txBox="1"/>
          <p:nvPr/>
        </p:nvSpPr>
        <p:spPr>
          <a:xfrm>
            <a:off x="6946445" y="5334000"/>
            <a:ext cx="2032928" cy="923330"/>
          </a:xfrm>
          <a:prstGeom prst="rect">
            <a:avLst/>
          </a:prstGeom>
          <a:noFill/>
        </p:spPr>
        <p:txBody>
          <a:bodyPr wrap="none" rtlCol="0">
            <a:spAutoFit/>
          </a:bodyPr>
          <a:lstStyle/>
          <a:p>
            <a:pPr algn="ctr"/>
            <a:r>
              <a:rPr lang="en-US" dirty="0" err="1"/>
              <a:t>Servidor</a:t>
            </a:r>
            <a:r>
              <a:rPr lang="en-US" dirty="0"/>
              <a:t> para</a:t>
            </a:r>
          </a:p>
          <a:p>
            <a:pPr algn="ctr"/>
            <a:r>
              <a:rPr lang="en-US" dirty="0" err="1"/>
              <a:t>armazenamento</a:t>
            </a:r>
            <a:r>
              <a:rPr lang="en-US" dirty="0"/>
              <a:t> de </a:t>
            </a:r>
          </a:p>
          <a:p>
            <a:pPr algn="ctr"/>
            <a:r>
              <a:rPr lang="en-US" dirty="0" err="1"/>
              <a:t>prova</a:t>
            </a:r>
            <a:endParaRPr lang="en-US" dirty="0"/>
          </a:p>
        </p:txBody>
      </p:sp>
      <p:pic>
        <p:nvPicPr>
          <p:cNvPr id="11" name="Picture 10"/>
          <p:cNvPicPr>
            <a:picLocks noChangeAspect="1"/>
          </p:cNvPicPr>
          <p:nvPr/>
        </p:nvPicPr>
        <p:blipFill>
          <a:blip r:embed="rId3"/>
          <a:stretch>
            <a:fillRect/>
          </a:stretch>
        </p:blipFill>
        <p:spPr>
          <a:xfrm>
            <a:off x="4572000" y="4267200"/>
            <a:ext cx="584646" cy="906200"/>
          </a:xfrm>
          <a:prstGeom prst="rect">
            <a:avLst/>
          </a:prstGeom>
        </p:spPr>
      </p:pic>
      <p:sp>
        <p:nvSpPr>
          <p:cNvPr id="12" name="TextBox 11"/>
          <p:cNvSpPr txBox="1"/>
          <p:nvPr/>
        </p:nvSpPr>
        <p:spPr>
          <a:xfrm>
            <a:off x="3789116" y="5334000"/>
            <a:ext cx="2361992" cy="646331"/>
          </a:xfrm>
          <a:prstGeom prst="rect">
            <a:avLst/>
          </a:prstGeom>
          <a:noFill/>
        </p:spPr>
        <p:txBody>
          <a:bodyPr wrap="none" rtlCol="0">
            <a:spAutoFit/>
          </a:bodyPr>
          <a:lstStyle/>
          <a:p>
            <a:pPr algn="ctr"/>
            <a:r>
              <a:rPr lang="en-US" dirty="0" err="1"/>
              <a:t>Servidor</a:t>
            </a:r>
            <a:r>
              <a:rPr lang="en-US" dirty="0"/>
              <a:t> para </a:t>
            </a:r>
            <a:r>
              <a:rPr lang="en-US" dirty="0" err="1"/>
              <a:t>aquisição</a:t>
            </a:r>
            <a:endParaRPr lang="en-US" dirty="0"/>
          </a:p>
          <a:p>
            <a:pPr algn="ctr"/>
            <a:r>
              <a:rPr lang="en-US" dirty="0"/>
              <a:t>de </a:t>
            </a:r>
            <a:r>
              <a:rPr lang="en-US" dirty="0" err="1"/>
              <a:t>prova</a:t>
            </a:r>
            <a:endParaRPr lang="en-US" dirty="0"/>
          </a:p>
        </p:txBody>
      </p:sp>
      <p:pic>
        <p:nvPicPr>
          <p:cNvPr id="13" name="Picture 12"/>
          <p:cNvPicPr>
            <a:picLocks noChangeAspect="1"/>
          </p:cNvPicPr>
          <p:nvPr/>
        </p:nvPicPr>
        <p:blipFill>
          <a:blip r:embed="rId4"/>
          <a:stretch>
            <a:fillRect/>
          </a:stretch>
        </p:blipFill>
        <p:spPr>
          <a:xfrm>
            <a:off x="4315184" y="2667000"/>
            <a:ext cx="1188133" cy="691840"/>
          </a:xfrm>
          <a:prstGeom prst="rect">
            <a:avLst/>
          </a:prstGeom>
        </p:spPr>
      </p:pic>
      <p:sp>
        <p:nvSpPr>
          <p:cNvPr id="14" name="TextBox 13"/>
          <p:cNvSpPr txBox="1"/>
          <p:nvPr/>
        </p:nvSpPr>
        <p:spPr>
          <a:xfrm>
            <a:off x="5391972" y="2704951"/>
            <a:ext cx="1677061" cy="646331"/>
          </a:xfrm>
          <a:prstGeom prst="rect">
            <a:avLst/>
          </a:prstGeom>
          <a:noFill/>
        </p:spPr>
        <p:txBody>
          <a:bodyPr wrap="none" rtlCol="0">
            <a:spAutoFit/>
          </a:bodyPr>
          <a:lstStyle/>
          <a:p>
            <a:pPr algn="ctr"/>
            <a:r>
              <a:rPr lang="en-US" dirty="0" err="1"/>
              <a:t>Estação</a:t>
            </a:r>
            <a:r>
              <a:rPr lang="en-US" dirty="0"/>
              <a:t> para </a:t>
            </a:r>
          </a:p>
          <a:p>
            <a:pPr algn="ctr"/>
            <a:r>
              <a:rPr lang="en-US" dirty="0" err="1"/>
              <a:t>análise</a:t>
            </a:r>
            <a:r>
              <a:rPr lang="en-US" dirty="0"/>
              <a:t> de </a:t>
            </a:r>
            <a:r>
              <a:rPr lang="en-US" dirty="0" err="1"/>
              <a:t>prova</a:t>
            </a:r>
            <a:endParaRPr lang="en-US" dirty="0"/>
          </a:p>
        </p:txBody>
      </p:sp>
      <p:pic>
        <p:nvPicPr>
          <p:cNvPr id="15" name="Picture 14"/>
          <p:cNvPicPr>
            <a:picLocks noChangeAspect="1"/>
          </p:cNvPicPr>
          <p:nvPr/>
        </p:nvPicPr>
        <p:blipFill>
          <a:blip r:embed="rId5"/>
          <a:stretch>
            <a:fillRect/>
          </a:stretch>
        </p:blipFill>
        <p:spPr>
          <a:xfrm>
            <a:off x="3768017" y="3594255"/>
            <a:ext cx="692727" cy="381000"/>
          </a:xfrm>
          <a:prstGeom prst="rect">
            <a:avLst/>
          </a:prstGeom>
        </p:spPr>
      </p:pic>
      <p:cxnSp>
        <p:nvCxnSpPr>
          <p:cNvPr id="17" name="Elbow Connector 16"/>
          <p:cNvCxnSpPr>
            <a:stCxn id="15" idx="0"/>
            <a:endCxn id="13" idx="1"/>
          </p:cNvCxnSpPr>
          <p:nvPr/>
        </p:nvCxnSpPr>
        <p:spPr>
          <a:xfrm rot="5400000" flipH="1" flipV="1">
            <a:off x="3924115" y="3203187"/>
            <a:ext cx="581335" cy="200803"/>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5" idx="3"/>
            <a:endCxn id="9" idx="0"/>
          </p:cNvCxnSpPr>
          <p:nvPr/>
        </p:nvCxnSpPr>
        <p:spPr>
          <a:xfrm>
            <a:off x="4460744" y="3784755"/>
            <a:ext cx="3505813" cy="558645"/>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5" idx="2"/>
            <a:endCxn id="11" idx="1"/>
          </p:cNvCxnSpPr>
          <p:nvPr/>
        </p:nvCxnSpPr>
        <p:spPr>
          <a:xfrm rot="16200000" flipH="1">
            <a:off x="3970668" y="4118967"/>
            <a:ext cx="745045" cy="45761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4" name="Elbow Connector 23"/>
          <p:cNvCxnSpPr>
            <a:endCxn id="15" idx="1"/>
          </p:cNvCxnSpPr>
          <p:nvPr/>
        </p:nvCxnSpPr>
        <p:spPr>
          <a:xfrm flipV="1">
            <a:off x="1524000" y="3784755"/>
            <a:ext cx="2244017" cy="127902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0" name="Cloud 29"/>
          <p:cNvSpPr/>
          <p:nvPr/>
        </p:nvSpPr>
        <p:spPr>
          <a:xfrm>
            <a:off x="2164945" y="3028117"/>
            <a:ext cx="1256708" cy="108668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Internet</a:t>
            </a:r>
          </a:p>
        </p:txBody>
      </p:sp>
      <p:sp>
        <p:nvSpPr>
          <p:cNvPr id="32" name="TextBox 31"/>
          <p:cNvSpPr txBox="1"/>
          <p:nvPr/>
        </p:nvSpPr>
        <p:spPr>
          <a:xfrm>
            <a:off x="179650" y="2209800"/>
            <a:ext cx="1877750" cy="369332"/>
          </a:xfrm>
          <a:prstGeom prst="rect">
            <a:avLst/>
          </a:prstGeom>
          <a:noFill/>
        </p:spPr>
        <p:txBody>
          <a:bodyPr wrap="square" rtlCol="0">
            <a:spAutoFit/>
          </a:bodyPr>
          <a:lstStyle/>
          <a:p>
            <a:pPr algn="ctr"/>
            <a:r>
              <a:rPr lang="en-US" b="1" dirty="0"/>
              <a:t>Cena do Crime</a:t>
            </a:r>
          </a:p>
        </p:txBody>
      </p:sp>
      <p:sp>
        <p:nvSpPr>
          <p:cNvPr id="33" name="TextBox 32"/>
          <p:cNvSpPr txBox="1"/>
          <p:nvPr/>
        </p:nvSpPr>
        <p:spPr>
          <a:xfrm>
            <a:off x="3581400" y="2209800"/>
            <a:ext cx="5408132" cy="369332"/>
          </a:xfrm>
          <a:prstGeom prst="rect">
            <a:avLst/>
          </a:prstGeom>
          <a:noFill/>
        </p:spPr>
        <p:txBody>
          <a:bodyPr wrap="square" rtlCol="0">
            <a:spAutoFit/>
          </a:bodyPr>
          <a:lstStyle/>
          <a:p>
            <a:pPr algn="ctr"/>
            <a:r>
              <a:rPr lang="en-US" b="1" dirty="0" err="1"/>
              <a:t>Laboratório</a:t>
            </a:r>
            <a:r>
              <a:rPr lang="en-US" b="1" dirty="0"/>
              <a:t> </a:t>
            </a:r>
            <a:r>
              <a:rPr lang="en-US" b="1" dirty="0" err="1"/>
              <a:t>Forense</a:t>
            </a:r>
            <a:endParaRPr lang="en-US" b="1" dirty="0"/>
          </a:p>
        </p:txBody>
      </p:sp>
      <p:pic>
        <p:nvPicPr>
          <p:cNvPr id="16" name="Picture 15"/>
          <p:cNvPicPr>
            <a:picLocks noChangeAspect="1"/>
          </p:cNvPicPr>
          <p:nvPr/>
        </p:nvPicPr>
        <p:blipFill>
          <a:blip r:embed="rId6"/>
          <a:stretch>
            <a:fillRect/>
          </a:stretch>
        </p:blipFill>
        <p:spPr>
          <a:xfrm>
            <a:off x="658857" y="2906639"/>
            <a:ext cx="823651" cy="823651"/>
          </a:xfrm>
          <a:prstGeom prst="rect">
            <a:avLst/>
          </a:prstGeom>
        </p:spPr>
      </p:pic>
      <p:sp>
        <p:nvSpPr>
          <p:cNvPr id="28" name="TextBox 27"/>
          <p:cNvSpPr txBox="1"/>
          <p:nvPr/>
        </p:nvSpPr>
        <p:spPr>
          <a:xfrm>
            <a:off x="254107" y="3784755"/>
            <a:ext cx="1713931" cy="369332"/>
          </a:xfrm>
          <a:prstGeom prst="rect">
            <a:avLst/>
          </a:prstGeom>
          <a:noFill/>
        </p:spPr>
        <p:txBody>
          <a:bodyPr wrap="none" rtlCol="0">
            <a:spAutoFit/>
          </a:bodyPr>
          <a:lstStyle/>
          <a:p>
            <a:pPr algn="ctr"/>
            <a:r>
              <a:rPr lang="en-US" dirty="0" err="1"/>
              <a:t>Estação</a:t>
            </a:r>
            <a:r>
              <a:rPr lang="en-US" dirty="0"/>
              <a:t> </a:t>
            </a:r>
            <a:r>
              <a:rPr lang="en-US" dirty="0" err="1"/>
              <a:t>Suspeita</a:t>
            </a:r>
            <a:endParaRPr lang="en-US" dirty="0"/>
          </a:p>
        </p:txBody>
      </p:sp>
      <p:pic>
        <p:nvPicPr>
          <p:cNvPr id="36" name="Picture 35"/>
          <p:cNvPicPr>
            <a:picLocks noChangeAspect="1"/>
          </p:cNvPicPr>
          <p:nvPr/>
        </p:nvPicPr>
        <p:blipFill>
          <a:blip r:embed="rId7"/>
          <a:stretch>
            <a:fillRect/>
          </a:stretch>
        </p:blipFill>
        <p:spPr>
          <a:xfrm>
            <a:off x="578315" y="4720298"/>
            <a:ext cx="793285" cy="741773"/>
          </a:xfrm>
          <a:prstGeom prst="rect">
            <a:avLst/>
          </a:prstGeom>
        </p:spPr>
      </p:pic>
    </p:spTree>
    <p:extLst>
      <p:ext uri="{BB962C8B-B14F-4D97-AF65-F5344CB8AC3E}">
        <p14:creationId xmlns:p14="http://schemas.microsoft.com/office/powerpoint/2010/main" val="475390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err="1"/>
              <a:t>Obstáculos</a:t>
            </a:r>
            <a:r>
              <a:rPr lang="en-US" dirty="0"/>
              <a:t> para a </a:t>
            </a:r>
            <a:r>
              <a:rPr lang="en-US" dirty="0" err="1"/>
              <a:t>aquisição</a:t>
            </a:r>
            <a:r>
              <a:rPr lang="en-US" dirty="0"/>
              <a:t> de </a:t>
            </a:r>
            <a:r>
              <a:rPr lang="en-US" dirty="0" err="1"/>
              <a:t>prova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48</a:t>
            </a:fld>
            <a:endParaRPr lang="en-US" dirty="0"/>
          </a:p>
        </p:txBody>
      </p:sp>
    </p:spTree>
    <p:extLst>
      <p:ext uri="{BB962C8B-B14F-4D97-AF65-F5344CB8AC3E}">
        <p14:creationId xmlns:p14="http://schemas.microsoft.com/office/powerpoint/2010/main" val="619257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Obstáculo</a:t>
            </a:r>
            <a:r>
              <a:rPr lang="en-US" dirty="0"/>
              <a:t> #1: </a:t>
            </a:r>
            <a:r>
              <a:rPr lang="en-US" dirty="0" err="1"/>
              <a:t>Heterogeneidade</a:t>
            </a:r>
            <a:r>
              <a:rPr lang="en-US" dirty="0"/>
              <a:t> da </a:t>
            </a:r>
            <a:r>
              <a:rPr lang="en-US" dirty="0" err="1"/>
              <a:t>tecnologia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49</a:t>
            </a:fld>
            <a:endParaRPr lang="en-US" dirty="0"/>
          </a:p>
        </p:txBody>
      </p:sp>
      <p:pic>
        <p:nvPicPr>
          <p:cNvPr id="11" name="Picture 10"/>
          <p:cNvPicPr>
            <a:picLocks noChangeAspect="1"/>
          </p:cNvPicPr>
          <p:nvPr/>
        </p:nvPicPr>
        <p:blipFill>
          <a:blip r:embed="rId2"/>
          <a:stretch>
            <a:fillRect/>
          </a:stretch>
        </p:blipFill>
        <p:spPr>
          <a:xfrm>
            <a:off x="5410200" y="1371600"/>
            <a:ext cx="2819400" cy="2819400"/>
          </a:xfrm>
          <a:prstGeom prst="rect">
            <a:avLst/>
          </a:prstGeom>
        </p:spPr>
      </p:pic>
      <p:pic>
        <p:nvPicPr>
          <p:cNvPr id="12" name="Picture 11"/>
          <p:cNvPicPr>
            <a:picLocks noChangeAspect="1"/>
          </p:cNvPicPr>
          <p:nvPr/>
        </p:nvPicPr>
        <p:blipFill>
          <a:blip r:embed="rId3"/>
          <a:stretch>
            <a:fillRect/>
          </a:stretch>
        </p:blipFill>
        <p:spPr>
          <a:xfrm>
            <a:off x="1219200" y="3884017"/>
            <a:ext cx="2166402" cy="1887736"/>
          </a:xfrm>
          <a:prstGeom prst="rect">
            <a:avLst/>
          </a:prstGeom>
        </p:spPr>
      </p:pic>
      <p:pic>
        <p:nvPicPr>
          <p:cNvPr id="13" name="Picture 12"/>
          <p:cNvPicPr>
            <a:picLocks noChangeAspect="1"/>
          </p:cNvPicPr>
          <p:nvPr/>
        </p:nvPicPr>
        <p:blipFill>
          <a:blip r:embed="rId4"/>
          <a:stretch>
            <a:fillRect/>
          </a:stretch>
        </p:blipFill>
        <p:spPr>
          <a:xfrm>
            <a:off x="5080822" y="4953000"/>
            <a:ext cx="3308017" cy="1031177"/>
          </a:xfrm>
          <a:prstGeom prst="rect">
            <a:avLst/>
          </a:prstGeom>
        </p:spPr>
      </p:pic>
      <p:sp>
        <p:nvSpPr>
          <p:cNvPr id="15" name="TextBox 14"/>
          <p:cNvSpPr txBox="1"/>
          <p:nvPr/>
        </p:nvSpPr>
        <p:spPr>
          <a:xfrm>
            <a:off x="609600" y="5692914"/>
            <a:ext cx="3962400" cy="707886"/>
          </a:xfrm>
          <a:prstGeom prst="rect">
            <a:avLst/>
          </a:prstGeom>
          <a:noFill/>
        </p:spPr>
        <p:txBody>
          <a:bodyPr wrap="square" rtlCol="0">
            <a:spAutoFit/>
          </a:bodyPr>
          <a:lstStyle/>
          <a:p>
            <a:pPr algn="ctr"/>
            <a:r>
              <a:rPr lang="en-US" sz="2000" dirty="0" err="1"/>
              <a:t>Variedade</a:t>
            </a:r>
            <a:r>
              <a:rPr lang="en-US" sz="2000" dirty="0"/>
              <a:t> de </a:t>
            </a:r>
            <a:r>
              <a:rPr lang="en-US" sz="2000" dirty="0" err="1"/>
              <a:t>tecnologias</a:t>
            </a:r>
            <a:r>
              <a:rPr lang="en-US" sz="2000" dirty="0"/>
              <a:t> para as </a:t>
            </a:r>
            <a:r>
              <a:rPr lang="en-US" sz="2000" dirty="0" err="1"/>
              <a:t>mesmas</a:t>
            </a:r>
            <a:r>
              <a:rPr lang="en-US" sz="2000" dirty="0"/>
              <a:t> </a:t>
            </a:r>
            <a:r>
              <a:rPr lang="en-US" sz="2000" dirty="0" err="1"/>
              <a:t>plataformas</a:t>
            </a:r>
            <a:endParaRPr lang="en-US" sz="2000" dirty="0"/>
          </a:p>
        </p:txBody>
      </p:sp>
      <p:sp>
        <p:nvSpPr>
          <p:cNvPr id="16" name="TextBox 15"/>
          <p:cNvSpPr txBox="1"/>
          <p:nvPr/>
        </p:nvSpPr>
        <p:spPr>
          <a:xfrm>
            <a:off x="4909999" y="5882653"/>
            <a:ext cx="3700601" cy="400110"/>
          </a:xfrm>
          <a:prstGeom prst="rect">
            <a:avLst/>
          </a:prstGeom>
          <a:noFill/>
        </p:spPr>
        <p:txBody>
          <a:bodyPr wrap="square" rtlCol="0">
            <a:spAutoFit/>
          </a:bodyPr>
          <a:lstStyle/>
          <a:p>
            <a:pPr algn="ctr"/>
            <a:r>
              <a:rPr lang="en-US" sz="2000" dirty="0" err="1"/>
              <a:t>Múltiplas</a:t>
            </a:r>
            <a:r>
              <a:rPr lang="en-US" sz="2000" dirty="0"/>
              <a:t> </a:t>
            </a:r>
            <a:r>
              <a:rPr lang="en-US" sz="2000" dirty="0" err="1"/>
              <a:t>gerações</a:t>
            </a:r>
            <a:r>
              <a:rPr lang="en-US" sz="2000" dirty="0"/>
              <a:t> de hardware</a:t>
            </a:r>
          </a:p>
        </p:txBody>
      </p:sp>
      <p:sp>
        <p:nvSpPr>
          <p:cNvPr id="17" name="TextBox 16"/>
          <p:cNvSpPr txBox="1"/>
          <p:nvPr/>
        </p:nvSpPr>
        <p:spPr>
          <a:xfrm>
            <a:off x="685800" y="3429000"/>
            <a:ext cx="3700601" cy="400110"/>
          </a:xfrm>
          <a:prstGeom prst="rect">
            <a:avLst/>
          </a:prstGeom>
          <a:noFill/>
        </p:spPr>
        <p:txBody>
          <a:bodyPr wrap="square" rtlCol="0">
            <a:spAutoFit/>
          </a:bodyPr>
          <a:lstStyle/>
          <a:p>
            <a:pPr algn="ctr"/>
            <a:r>
              <a:rPr lang="en-US" sz="2000" dirty="0" err="1"/>
              <a:t>Variedade</a:t>
            </a:r>
            <a:r>
              <a:rPr lang="en-US" sz="2000" dirty="0"/>
              <a:t> de </a:t>
            </a:r>
            <a:r>
              <a:rPr lang="en-US" sz="2000" dirty="0" err="1"/>
              <a:t>plataformas</a:t>
            </a:r>
            <a:endParaRPr lang="en-US" sz="2000" dirty="0"/>
          </a:p>
        </p:txBody>
      </p:sp>
      <p:sp>
        <p:nvSpPr>
          <p:cNvPr id="18" name="TextBox 17"/>
          <p:cNvSpPr txBox="1"/>
          <p:nvPr/>
        </p:nvSpPr>
        <p:spPr>
          <a:xfrm>
            <a:off x="4876800" y="4095690"/>
            <a:ext cx="3962400" cy="400110"/>
          </a:xfrm>
          <a:prstGeom prst="rect">
            <a:avLst/>
          </a:prstGeom>
          <a:noFill/>
        </p:spPr>
        <p:txBody>
          <a:bodyPr wrap="square" rtlCol="0">
            <a:spAutoFit/>
          </a:bodyPr>
          <a:lstStyle/>
          <a:p>
            <a:pPr algn="ctr"/>
            <a:r>
              <a:rPr lang="en-US" sz="2000" dirty="0" err="1"/>
              <a:t>Diversidade</a:t>
            </a:r>
            <a:r>
              <a:rPr lang="en-US" sz="2000" dirty="0"/>
              <a:t> de </a:t>
            </a:r>
            <a:r>
              <a:rPr lang="en-US" sz="2000" dirty="0" err="1"/>
              <a:t>componentes</a:t>
            </a:r>
            <a:endParaRPr lang="en-US" sz="2000" dirty="0"/>
          </a:p>
        </p:txBody>
      </p:sp>
      <p:pic>
        <p:nvPicPr>
          <p:cNvPr id="6" name="Picture 5"/>
          <p:cNvPicPr>
            <a:picLocks noChangeAspect="1"/>
          </p:cNvPicPr>
          <p:nvPr/>
        </p:nvPicPr>
        <p:blipFill>
          <a:blip r:embed="rId5"/>
          <a:stretch>
            <a:fillRect/>
          </a:stretch>
        </p:blipFill>
        <p:spPr>
          <a:xfrm>
            <a:off x="342713" y="1371600"/>
            <a:ext cx="1752973" cy="1045210"/>
          </a:xfrm>
          <a:prstGeom prst="rect">
            <a:avLst/>
          </a:prstGeom>
        </p:spPr>
      </p:pic>
      <p:sp>
        <p:nvSpPr>
          <p:cNvPr id="19" name="TextBox 18"/>
          <p:cNvSpPr txBox="1"/>
          <p:nvPr/>
        </p:nvSpPr>
        <p:spPr>
          <a:xfrm>
            <a:off x="685800" y="2362200"/>
            <a:ext cx="1278615" cy="307777"/>
          </a:xfrm>
          <a:prstGeom prst="rect">
            <a:avLst/>
          </a:prstGeom>
          <a:noFill/>
        </p:spPr>
        <p:txBody>
          <a:bodyPr wrap="square" rtlCol="0">
            <a:spAutoFit/>
          </a:bodyPr>
          <a:lstStyle/>
          <a:p>
            <a:pPr algn="ctr"/>
            <a:r>
              <a:rPr lang="en-US" sz="1400" dirty="0"/>
              <a:t>Desktop</a:t>
            </a:r>
          </a:p>
        </p:txBody>
      </p:sp>
      <p:pic>
        <p:nvPicPr>
          <p:cNvPr id="7" name="Picture 6"/>
          <p:cNvPicPr>
            <a:picLocks noChangeAspect="1"/>
          </p:cNvPicPr>
          <p:nvPr/>
        </p:nvPicPr>
        <p:blipFill>
          <a:blip r:embed="rId6"/>
          <a:stretch>
            <a:fillRect/>
          </a:stretch>
        </p:blipFill>
        <p:spPr>
          <a:xfrm>
            <a:off x="2286000" y="1371600"/>
            <a:ext cx="609600" cy="609600"/>
          </a:xfrm>
          <a:prstGeom prst="rect">
            <a:avLst/>
          </a:prstGeom>
        </p:spPr>
      </p:pic>
      <p:sp>
        <p:nvSpPr>
          <p:cNvPr id="20" name="TextBox 19"/>
          <p:cNvSpPr txBox="1"/>
          <p:nvPr/>
        </p:nvSpPr>
        <p:spPr>
          <a:xfrm>
            <a:off x="1997985" y="1905000"/>
            <a:ext cx="1278615" cy="307777"/>
          </a:xfrm>
          <a:prstGeom prst="rect">
            <a:avLst/>
          </a:prstGeom>
          <a:noFill/>
        </p:spPr>
        <p:txBody>
          <a:bodyPr wrap="square" rtlCol="0">
            <a:spAutoFit/>
          </a:bodyPr>
          <a:lstStyle/>
          <a:p>
            <a:pPr algn="ctr"/>
            <a:r>
              <a:rPr lang="en-US" sz="1400" dirty="0"/>
              <a:t>Mobile</a:t>
            </a:r>
          </a:p>
        </p:txBody>
      </p:sp>
      <p:pic>
        <p:nvPicPr>
          <p:cNvPr id="8" name="Picture 7"/>
          <p:cNvPicPr>
            <a:picLocks noChangeAspect="1"/>
          </p:cNvPicPr>
          <p:nvPr/>
        </p:nvPicPr>
        <p:blipFill>
          <a:blip r:embed="rId7"/>
          <a:stretch>
            <a:fillRect/>
          </a:stretch>
        </p:blipFill>
        <p:spPr>
          <a:xfrm>
            <a:off x="2979156" y="1524000"/>
            <a:ext cx="1745244" cy="1308933"/>
          </a:xfrm>
          <a:prstGeom prst="rect">
            <a:avLst/>
          </a:prstGeom>
        </p:spPr>
      </p:pic>
      <p:sp>
        <p:nvSpPr>
          <p:cNvPr id="21" name="TextBox 20"/>
          <p:cNvSpPr txBox="1"/>
          <p:nvPr/>
        </p:nvSpPr>
        <p:spPr>
          <a:xfrm>
            <a:off x="3369585" y="2819400"/>
            <a:ext cx="1278615" cy="307777"/>
          </a:xfrm>
          <a:prstGeom prst="rect">
            <a:avLst/>
          </a:prstGeom>
          <a:noFill/>
        </p:spPr>
        <p:txBody>
          <a:bodyPr wrap="square" rtlCol="0">
            <a:spAutoFit/>
          </a:bodyPr>
          <a:lstStyle/>
          <a:p>
            <a:pPr algn="ctr"/>
            <a:r>
              <a:rPr lang="en-US" sz="1400" dirty="0"/>
              <a:t>Servers</a:t>
            </a:r>
          </a:p>
        </p:txBody>
      </p:sp>
      <p:sp>
        <p:nvSpPr>
          <p:cNvPr id="22" name="TextBox 21"/>
          <p:cNvSpPr txBox="1"/>
          <p:nvPr/>
        </p:nvSpPr>
        <p:spPr>
          <a:xfrm>
            <a:off x="1981200" y="3093711"/>
            <a:ext cx="1278615" cy="307777"/>
          </a:xfrm>
          <a:prstGeom prst="rect">
            <a:avLst/>
          </a:prstGeom>
          <a:noFill/>
        </p:spPr>
        <p:txBody>
          <a:bodyPr wrap="square" rtlCol="0">
            <a:spAutoFit/>
          </a:bodyPr>
          <a:lstStyle/>
          <a:p>
            <a:pPr algn="ctr"/>
            <a:r>
              <a:rPr lang="en-US" sz="1400" dirty="0"/>
              <a:t>Embedded</a:t>
            </a:r>
          </a:p>
        </p:txBody>
      </p:sp>
      <p:pic>
        <p:nvPicPr>
          <p:cNvPr id="9" name="Picture 8"/>
          <p:cNvPicPr>
            <a:picLocks noChangeAspect="1"/>
          </p:cNvPicPr>
          <p:nvPr/>
        </p:nvPicPr>
        <p:blipFill>
          <a:blip r:embed="rId8"/>
          <a:stretch>
            <a:fillRect/>
          </a:stretch>
        </p:blipFill>
        <p:spPr>
          <a:xfrm>
            <a:off x="1978065" y="2362200"/>
            <a:ext cx="1069935" cy="713290"/>
          </a:xfrm>
          <a:prstGeom prst="rect">
            <a:avLst/>
          </a:prstGeom>
        </p:spPr>
      </p:pic>
    </p:spTree>
    <p:extLst>
      <p:ext uri="{BB962C8B-B14F-4D97-AF65-F5344CB8AC3E}">
        <p14:creationId xmlns:p14="http://schemas.microsoft.com/office/powerpoint/2010/main" val="63901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a:t>
            </a:r>
            <a:r>
              <a:rPr lang="en-US" dirty="0" err="1"/>
              <a:t>é</a:t>
            </a:r>
            <a:r>
              <a:rPr lang="en-US" dirty="0"/>
              <a:t> </a:t>
            </a:r>
            <a:r>
              <a:rPr lang="en-US" dirty="0" err="1"/>
              <a:t>segurança</a:t>
            </a:r>
            <a:r>
              <a:rPr lang="en-US" dirty="0"/>
              <a:t> </a:t>
            </a:r>
            <a:r>
              <a:rPr lang="en-US" dirty="0" err="1"/>
              <a:t>forense</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a:t>
            </a:fld>
            <a:endParaRPr lang="en-US" dirty="0"/>
          </a:p>
        </p:txBody>
      </p:sp>
      <p:sp>
        <p:nvSpPr>
          <p:cNvPr id="6" name="Content Placeholder 5"/>
          <p:cNvSpPr>
            <a:spLocks noGrp="1"/>
          </p:cNvSpPr>
          <p:nvPr>
            <p:ph sz="quarter" idx="1"/>
          </p:nvPr>
        </p:nvSpPr>
        <p:spPr>
          <a:xfrm>
            <a:off x="457200" y="1219200"/>
            <a:ext cx="8229600" cy="2971800"/>
          </a:xfrm>
        </p:spPr>
        <p:txBody>
          <a:bodyPr/>
          <a:lstStyle/>
          <a:p>
            <a:endParaRPr lang="en-US" b="1" dirty="0"/>
          </a:p>
          <a:p>
            <a:r>
              <a:rPr lang="en-US" b="1" dirty="0" err="1"/>
              <a:t>Segurança</a:t>
            </a:r>
            <a:r>
              <a:rPr lang="en-US" b="1" dirty="0"/>
              <a:t> </a:t>
            </a:r>
            <a:r>
              <a:rPr lang="en-US" b="1" dirty="0" err="1"/>
              <a:t>forense</a:t>
            </a:r>
            <a:r>
              <a:rPr lang="en-US" b="1" dirty="0"/>
              <a:t> (AKA: </a:t>
            </a:r>
            <a:r>
              <a:rPr lang="en-US" b="1" dirty="0" err="1"/>
              <a:t>ciber-segurança</a:t>
            </a:r>
            <a:r>
              <a:rPr lang="en-US" b="1" dirty="0"/>
              <a:t> </a:t>
            </a:r>
            <a:r>
              <a:rPr lang="en-US" b="1" dirty="0" err="1"/>
              <a:t>forense</a:t>
            </a:r>
            <a:r>
              <a:rPr lang="en-US" b="1" dirty="0"/>
              <a:t>)</a:t>
            </a:r>
            <a:r>
              <a:rPr lang="en-US" dirty="0"/>
              <a:t>:</a:t>
            </a:r>
          </a:p>
          <a:p>
            <a:pPr lvl="1"/>
            <a:r>
              <a:rPr lang="en-US" dirty="0" err="1"/>
              <a:t>Ramo</a:t>
            </a:r>
            <a:r>
              <a:rPr lang="en-US" dirty="0"/>
              <a:t> de </a:t>
            </a:r>
            <a:r>
              <a:rPr lang="en-US" dirty="0" err="1"/>
              <a:t>ciência</a:t>
            </a:r>
            <a:r>
              <a:rPr lang="en-US" dirty="0"/>
              <a:t> </a:t>
            </a:r>
            <a:r>
              <a:rPr lang="en-US" dirty="0" err="1"/>
              <a:t>forense</a:t>
            </a:r>
            <a:r>
              <a:rPr lang="en-US" dirty="0"/>
              <a:t> que se </a:t>
            </a:r>
            <a:r>
              <a:rPr lang="en-US" dirty="0" err="1"/>
              <a:t>ocupa</a:t>
            </a:r>
            <a:r>
              <a:rPr lang="en-US" dirty="0"/>
              <a:t> com a </a:t>
            </a:r>
            <a:r>
              <a:rPr lang="en-US" dirty="0" err="1"/>
              <a:t>aquisição</a:t>
            </a:r>
            <a:r>
              <a:rPr lang="en-US" dirty="0"/>
              <a:t>, </a:t>
            </a:r>
            <a:r>
              <a:rPr lang="en-US" dirty="0" err="1"/>
              <a:t>preservação</a:t>
            </a:r>
            <a:r>
              <a:rPr lang="en-US" dirty="0"/>
              <a:t>, e </a:t>
            </a:r>
            <a:r>
              <a:rPr lang="en-US" dirty="0" err="1"/>
              <a:t>análise</a:t>
            </a:r>
            <a:r>
              <a:rPr lang="en-US" dirty="0"/>
              <a:t> de </a:t>
            </a:r>
            <a:r>
              <a:rPr lang="en-US" dirty="0" err="1"/>
              <a:t>prova</a:t>
            </a:r>
            <a:r>
              <a:rPr lang="en-US" dirty="0"/>
              <a:t> </a:t>
            </a:r>
            <a:r>
              <a:rPr lang="en-US" dirty="0" err="1"/>
              <a:t>digiral</a:t>
            </a:r>
            <a:r>
              <a:rPr lang="en-US" dirty="0"/>
              <a:t>, </a:t>
            </a:r>
            <a:r>
              <a:rPr lang="en-US" dirty="0" err="1"/>
              <a:t>tipicamente</a:t>
            </a:r>
            <a:r>
              <a:rPr lang="en-US" dirty="0"/>
              <a:t> </a:t>
            </a:r>
            <a:r>
              <a:rPr lang="en-US" u="sng" dirty="0" err="1"/>
              <a:t>depois</a:t>
            </a:r>
            <a:r>
              <a:rPr lang="en-US" dirty="0"/>
              <a:t> da </a:t>
            </a:r>
            <a:r>
              <a:rPr lang="en-US" dirty="0" err="1"/>
              <a:t>ocorrência</a:t>
            </a:r>
            <a:r>
              <a:rPr lang="en-US" dirty="0"/>
              <a:t> de </a:t>
            </a:r>
            <a:r>
              <a:rPr lang="en-US" dirty="0" err="1"/>
              <a:t>acesso</a:t>
            </a:r>
            <a:r>
              <a:rPr lang="en-US" dirty="0"/>
              <a:t> </a:t>
            </a:r>
            <a:r>
              <a:rPr lang="en-US" dirty="0" err="1"/>
              <a:t>não</a:t>
            </a:r>
            <a:r>
              <a:rPr lang="en-US" dirty="0"/>
              <a:t> </a:t>
            </a:r>
            <a:r>
              <a:rPr lang="en-US" dirty="0" err="1"/>
              <a:t>autorizado</a:t>
            </a:r>
            <a:endParaRPr lang="en-US" dirty="0"/>
          </a:p>
          <a:p>
            <a:endParaRPr lang="en-US" dirty="0"/>
          </a:p>
          <a:p>
            <a:endParaRPr lang="en-US" dirty="0"/>
          </a:p>
          <a:p>
            <a:endParaRPr lang="en-US" dirty="0"/>
          </a:p>
          <a:p>
            <a:endParaRPr lang="en-US" dirty="0"/>
          </a:p>
        </p:txBody>
      </p:sp>
      <p:cxnSp>
        <p:nvCxnSpPr>
          <p:cNvPr id="8" name="Straight Arrow Connector 7"/>
          <p:cNvCxnSpPr/>
          <p:nvPr/>
        </p:nvCxnSpPr>
        <p:spPr>
          <a:xfrm>
            <a:off x="838200" y="5478833"/>
            <a:ext cx="7467600"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762" y="5574268"/>
            <a:ext cx="820096" cy="369332"/>
          </a:xfrm>
          <a:prstGeom prst="rect">
            <a:avLst/>
          </a:prstGeom>
          <a:noFill/>
        </p:spPr>
        <p:txBody>
          <a:bodyPr wrap="none" rtlCol="0">
            <a:spAutoFit/>
          </a:bodyPr>
          <a:lstStyle/>
          <a:p>
            <a:r>
              <a:rPr lang="en-US" dirty="0"/>
              <a:t>Tempo</a:t>
            </a:r>
          </a:p>
        </p:txBody>
      </p:sp>
      <p:sp>
        <p:nvSpPr>
          <p:cNvPr id="13" name="Rectangle 12"/>
          <p:cNvSpPr/>
          <p:nvPr/>
        </p:nvSpPr>
        <p:spPr>
          <a:xfrm>
            <a:off x="2359152" y="5326433"/>
            <a:ext cx="5260848"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1219200" y="4684051"/>
            <a:ext cx="1524000" cy="1665248"/>
          </a:xfrm>
          <a:prstGeom prst="rect">
            <a:avLst/>
          </a:prstGeom>
        </p:spPr>
      </p:pic>
      <p:sp>
        <p:nvSpPr>
          <p:cNvPr id="14" name="TextBox 13"/>
          <p:cNvSpPr txBox="1"/>
          <p:nvPr/>
        </p:nvSpPr>
        <p:spPr>
          <a:xfrm>
            <a:off x="2590800" y="5261901"/>
            <a:ext cx="2519954" cy="369332"/>
          </a:xfrm>
          <a:prstGeom prst="rect">
            <a:avLst/>
          </a:prstGeom>
          <a:noFill/>
        </p:spPr>
        <p:txBody>
          <a:bodyPr wrap="square" rtlCol="0">
            <a:spAutoFit/>
          </a:bodyPr>
          <a:lstStyle/>
          <a:p>
            <a:r>
              <a:rPr lang="en-US" dirty="0" err="1">
                <a:solidFill>
                  <a:schemeClr val="bg1"/>
                </a:solidFill>
              </a:rPr>
              <a:t>Rastos</a:t>
            </a:r>
            <a:r>
              <a:rPr lang="en-US" dirty="0">
                <a:solidFill>
                  <a:schemeClr val="bg1"/>
                </a:solidFill>
              </a:rPr>
              <a:t> </a:t>
            </a:r>
            <a:r>
              <a:rPr lang="en-US" dirty="0" err="1">
                <a:solidFill>
                  <a:schemeClr val="bg1"/>
                </a:solidFill>
              </a:rPr>
              <a:t>digitais</a:t>
            </a:r>
            <a:r>
              <a:rPr lang="en-US" dirty="0">
                <a:solidFill>
                  <a:schemeClr val="bg1"/>
                </a:solidFill>
              </a:rPr>
              <a:t> </a:t>
            </a:r>
          </a:p>
        </p:txBody>
      </p:sp>
      <p:pic>
        <p:nvPicPr>
          <p:cNvPr id="18" name="Picture 17" descr="HollywoodPI-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962401"/>
            <a:ext cx="1249180" cy="1143000"/>
          </a:xfrm>
          <a:prstGeom prst="rect">
            <a:avLst/>
          </a:prstGeom>
        </p:spPr>
      </p:pic>
      <p:sp>
        <p:nvSpPr>
          <p:cNvPr id="19" name="TextBox 18"/>
          <p:cNvSpPr txBox="1"/>
          <p:nvPr/>
        </p:nvSpPr>
        <p:spPr>
          <a:xfrm>
            <a:off x="6377671" y="4078069"/>
            <a:ext cx="2427268" cy="646331"/>
          </a:xfrm>
          <a:prstGeom prst="rect">
            <a:avLst/>
          </a:prstGeom>
          <a:noFill/>
        </p:spPr>
        <p:txBody>
          <a:bodyPr wrap="none" rtlCol="0">
            <a:spAutoFit/>
          </a:bodyPr>
          <a:lstStyle/>
          <a:p>
            <a:r>
              <a:rPr lang="en-US" dirty="0" err="1"/>
              <a:t>Aqui</a:t>
            </a:r>
            <a:r>
              <a:rPr lang="en-US" dirty="0"/>
              <a:t> </a:t>
            </a:r>
            <a:r>
              <a:rPr lang="en-US" dirty="0" err="1"/>
              <a:t>começa</a:t>
            </a:r>
            <a:r>
              <a:rPr lang="en-US" dirty="0"/>
              <a:t> o </a:t>
            </a:r>
            <a:r>
              <a:rPr lang="en-US" dirty="0" err="1"/>
              <a:t>trabalho</a:t>
            </a:r>
            <a:endParaRPr lang="en-US" dirty="0"/>
          </a:p>
          <a:p>
            <a:r>
              <a:rPr lang="en-US" dirty="0"/>
              <a:t>do </a:t>
            </a:r>
            <a:r>
              <a:rPr lang="en-US" dirty="0" err="1"/>
              <a:t>investigador</a:t>
            </a:r>
            <a:r>
              <a:rPr lang="en-US" dirty="0"/>
              <a:t> </a:t>
            </a:r>
            <a:r>
              <a:rPr lang="en-US" dirty="0" err="1"/>
              <a:t>forense</a:t>
            </a:r>
            <a:endParaRPr lang="en-US" dirty="0"/>
          </a:p>
        </p:txBody>
      </p:sp>
      <p:sp>
        <p:nvSpPr>
          <p:cNvPr id="7" name="Oval 6"/>
          <p:cNvSpPr/>
          <p:nvPr/>
        </p:nvSpPr>
        <p:spPr>
          <a:xfrm>
            <a:off x="6248400" y="4977699"/>
            <a:ext cx="838200" cy="81350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5867400" y="5791200"/>
            <a:ext cx="1317990" cy="369332"/>
          </a:xfrm>
          <a:prstGeom prst="rect">
            <a:avLst/>
          </a:prstGeom>
          <a:noFill/>
        </p:spPr>
        <p:txBody>
          <a:bodyPr wrap="none" rtlCol="0">
            <a:spAutoFit/>
          </a:bodyPr>
          <a:lstStyle/>
          <a:p>
            <a:r>
              <a:rPr lang="en-US" dirty="0" err="1">
                <a:solidFill>
                  <a:schemeClr val="tx1">
                    <a:lumMod val="65000"/>
                    <a:lumOff val="35000"/>
                  </a:schemeClr>
                </a:solidFill>
              </a:rPr>
              <a:t>Prova</a:t>
            </a:r>
            <a:r>
              <a:rPr lang="en-US" dirty="0">
                <a:solidFill>
                  <a:schemeClr val="tx1">
                    <a:lumMod val="65000"/>
                    <a:lumOff val="35000"/>
                  </a:schemeClr>
                </a:solidFill>
              </a:rPr>
              <a:t> digital</a:t>
            </a:r>
          </a:p>
        </p:txBody>
      </p:sp>
      <p:pic>
        <p:nvPicPr>
          <p:cNvPr id="16" name="Picture 15" descr="evidenceoveropin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028515"/>
            <a:ext cx="691499" cy="691499"/>
          </a:xfrm>
          <a:prstGeom prst="rect">
            <a:avLst/>
          </a:prstGeom>
        </p:spPr>
      </p:pic>
      <p:sp>
        <p:nvSpPr>
          <p:cNvPr id="17" name="Down Arrow 16"/>
          <p:cNvSpPr/>
          <p:nvPr/>
        </p:nvSpPr>
        <p:spPr>
          <a:xfrm>
            <a:off x="4612858" y="4691666"/>
            <a:ext cx="304800" cy="602033"/>
          </a:xfrm>
          <a:prstGeom prst="downArrow">
            <a:avLst/>
          </a:prstGeom>
          <a:solidFill>
            <a:srgbClr val="373D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175603" y="4038600"/>
            <a:ext cx="1138453" cy="646331"/>
          </a:xfrm>
          <a:prstGeom prst="rect">
            <a:avLst/>
          </a:prstGeom>
          <a:noFill/>
        </p:spPr>
        <p:txBody>
          <a:bodyPr wrap="none" rtlCol="0">
            <a:spAutoFit/>
          </a:bodyPr>
          <a:lstStyle/>
          <a:p>
            <a:pPr algn="ctr"/>
            <a:r>
              <a:rPr lang="en-US" dirty="0" err="1"/>
              <a:t>Incidente</a:t>
            </a:r>
            <a:endParaRPr lang="en-US" dirty="0"/>
          </a:p>
          <a:p>
            <a:pPr algn="ctr"/>
            <a:r>
              <a:rPr lang="en-US" dirty="0" err="1"/>
              <a:t>reportado</a:t>
            </a:r>
            <a:endParaRPr lang="en-US" dirty="0"/>
          </a:p>
        </p:txBody>
      </p:sp>
    </p:spTree>
    <p:extLst>
      <p:ext uri="{BB962C8B-B14F-4D97-AF65-F5344CB8AC3E}">
        <p14:creationId xmlns:p14="http://schemas.microsoft.com/office/powerpoint/2010/main" val="452709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Heterogenidade</a:t>
            </a:r>
            <a:r>
              <a:rPr lang="en-US" dirty="0"/>
              <a:t> do hardware, software, e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50</a:t>
            </a:fld>
            <a:endParaRPr lang="en-US" dirty="0"/>
          </a:p>
        </p:txBody>
      </p:sp>
      <p:sp>
        <p:nvSpPr>
          <p:cNvPr id="9" name="TextBox 8"/>
          <p:cNvSpPr txBox="1"/>
          <p:nvPr/>
        </p:nvSpPr>
        <p:spPr>
          <a:xfrm>
            <a:off x="612648" y="2800290"/>
            <a:ext cx="2971800" cy="400110"/>
          </a:xfrm>
          <a:prstGeom prst="rect">
            <a:avLst/>
          </a:prstGeom>
          <a:noFill/>
        </p:spPr>
        <p:txBody>
          <a:bodyPr wrap="square" rtlCol="0">
            <a:spAutoFit/>
          </a:bodyPr>
          <a:lstStyle/>
          <a:p>
            <a:pPr algn="ctr"/>
            <a:r>
              <a:rPr lang="en-US" sz="2000" dirty="0"/>
              <a:t>Desktop applications</a:t>
            </a:r>
          </a:p>
        </p:txBody>
      </p:sp>
      <p:pic>
        <p:nvPicPr>
          <p:cNvPr id="10" name="Picture 9"/>
          <p:cNvPicPr>
            <a:picLocks noChangeAspect="1"/>
          </p:cNvPicPr>
          <p:nvPr/>
        </p:nvPicPr>
        <p:blipFill>
          <a:blip r:embed="rId2"/>
          <a:stretch>
            <a:fillRect/>
          </a:stretch>
        </p:blipFill>
        <p:spPr>
          <a:xfrm>
            <a:off x="342398" y="1524000"/>
            <a:ext cx="1498600" cy="1233839"/>
          </a:xfrm>
          <a:prstGeom prst="rect">
            <a:avLst/>
          </a:prstGeom>
        </p:spPr>
      </p:pic>
      <p:sp>
        <p:nvSpPr>
          <p:cNvPr id="12" name="TextBox 11"/>
          <p:cNvSpPr txBox="1"/>
          <p:nvPr/>
        </p:nvSpPr>
        <p:spPr>
          <a:xfrm>
            <a:off x="765048" y="5487653"/>
            <a:ext cx="2971800" cy="400110"/>
          </a:xfrm>
          <a:prstGeom prst="rect">
            <a:avLst/>
          </a:prstGeom>
          <a:noFill/>
        </p:spPr>
        <p:txBody>
          <a:bodyPr wrap="square" rtlCol="0">
            <a:spAutoFit/>
          </a:bodyPr>
          <a:lstStyle/>
          <a:p>
            <a:pPr algn="ctr"/>
            <a:r>
              <a:rPr lang="en-US" sz="2000" dirty="0"/>
              <a:t>Mobile applications</a:t>
            </a:r>
          </a:p>
        </p:txBody>
      </p:sp>
      <p:pic>
        <p:nvPicPr>
          <p:cNvPr id="13" name="Picture 12"/>
          <p:cNvPicPr>
            <a:picLocks noChangeAspect="1"/>
          </p:cNvPicPr>
          <p:nvPr/>
        </p:nvPicPr>
        <p:blipFill>
          <a:blip r:embed="rId3"/>
          <a:stretch>
            <a:fillRect/>
          </a:stretch>
        </p:blipFill>
        <p:spPr>
          <a:xfrm>
            <a:off x="1447800" y="3962400"/>
            <a:ext cx="1577848" cy="1525253"/>
          </a:xfrm>
          <a:prstGeom prst="rect">
            <a:avLst/>
          </a:prstGeom>
        </p:spPr>
      </p:pic>
      <p:pic>
        <p:nvPicPr>
          <p:cNvPr id="15" name="Picture 14"/>
          <p:cNvPicPr>
            <a:picLocks noChangeAspect="1"/>
          </p:cNvPicPr>
          <p:nvPr/>
        </p:nvPicPr>
        <p:blipFill>
          <a:blip r:embed="rId4"/>
          <a:stretch>
            <a:fillRect/>
          </a:stretch>
        </p:blipFill>
        <p:spPr>
          <a:xfrm>
            <a:off x="2231898" y="1442954"/>
            <a:ext cx="1120902" cy="1300246"/>
          </a:xfrm>
          <a:prstGeom prst="rect">
            <a:avLst/>
          </a:prstGeom>
        </p:spPr>
      </p:pic>
      <p:sp>
        <p:nvSpPr>
          <p:cNvPr id="16" name="TextBox 15"/>
          <p:cNvSpPr txBox="1"/>
          <p:nvPr/>
        </p:nvSpPr>
        <p:spPr>
          <a:xfrm>
            <a:off x="5046616" y="2771958"/>
            <a:ext cx="2971800" cy="400110"/>
          </a:xfrm>
          <a:prstGeom prst="rect">
            <a:avLst/>
          </a:prstGeom>
          <a:noFill/>
        </p:spPr>
        <p:txBody>
          <a:bodyPr wrap="square" rtlCol="0">
            <a:spAutoFit/>
          </a:bodyPr>
          <a:lstStyle/>
          <a:p>
            <a:pPr algn="ctr"/>
            <a:r>
              <a:rPr lang="en-US" sz="2000" dirty="0"/>
              <a:t>Web applications</a:t>
            </a:r>
          </a:p>
        </p:txBody>
      </p:sp>
      <p:pic>
        <p:nvPicPr>
          <p:cNvPr id="17" name="Picture 16"/>
          <p:cNvPicPr>
            <a:picLocks noChangeAspect="1"/>
          </p:cNvPicPr>
          <p:nvPr/>
        </p:nvPicPr>
        <p:blipFill>
          <a:blip r:embed="rId5"/>
          <a:stretch>
            <a:fillRect/>
          </a:stretch>
        </p:blipFill>
        <p:spPr>
          <a:xfrm>
            <a:off x="4724400" y="1528846"/>
            <a:ext cx="2001663" cy="1296068"/>
          </a:xfrm>
          <a:prstGeom prst="rect">
            <a:avLst/>
          </a:prstGeom>
        </p:spPr>
      </p:pic>
      <p:sp>
        <p:nvSpPr>
          <p:cNvPr id="18" name="TextBox 17"/>
          <p:cNvSpPr txBox="1"/>
          <p:nvPr/>
        </p:nvSpPr>
        <p:spPr>
          <a:xfrm>
            <a:off x="3883152" y="4324290"/>
            <a:ext cx="2971800" cy="400110"/>
          </a:xfrm>
          <a:prstGeom prst="rect">
            <a:avLst/>
          </a:prstGeom>
          <a:noFill/>
        </p:spPr>
        <p:txBody>
          <a:bodyPr wrap="square" rtlCol="0">
            <a:spAutoFit/>
          </a:bodyPr>
          <a:lstStyle/>
          <a:p>
            <a:pPr algn="ctr"/>
            <a:r>
              <a:rPr lang="en-US" sz="2000" dirty="0"/>
              <a:t>Server-side applications</a:t>
            </a:r>
          </a:p>
        </p:txBody>
      </p:sp>
      <p:pic>
        <p:nvPicPr>
          <p:cNvPr id="19" name="Picture 18"/>
          <p:cNvPicPr>
            <a:picLocks noChangeAspect="1"/>
          </p:cNvPicPr>
          <p:nvPr/>
        </p:nvPicPr>
        <p:blipFill>
          <a:blip r:embed="rId6"/>
          <a:stretch>
            <a:fillRect/>
          </a:stretch>
        </p:blipFill>
        <p:spPr>
          <a:xfrm>
            <a:off x="3736848" y="3639190"/>
            <a:ext cx="1922416" cy="608900"/>
          </a:xfrm>
          <a:prstGeom prst="rect">
            <a:avLst/>
          </a:prstGeom>
        </p:spPr>
      </p:pic>
      <p:pic>
        <p:nvPicPr>
          <p:cNvPr id="20" name="Picture 19"/>
          <p:cNvPicPr>
            <a:picLocks noChangeAspect="1"/>
          </p:cNvPicPr>
          <p:nvPr/>
        </p:nvPicPr>
        <p:blipFill>
          <a:blip r:embed="rId7"/>
          <a:stretch>
            <a:fillRect/>
          </a:stretch>
        </p:blipFill>
        <p:spPr>
          <a:xfrm>
            <a:off x="5791200" y="3478596"/>
            <a:ext cx="1371600" cy="772668"/>
          </a:xfrm>
          <a:prstGeom prst="rect">
            <a:avLst/>
          </a:prstGeom>
        </p:spPr>
      </p:pic>
      <p:pic>
        <p:nvPicPr>
          <p:cNvPr id="21" name="Picture 20"/>
          <p:cNvPicPr>
            <a:picLocks noChangeAspect="1"/>
          </p:cNvPicPr>
          <p:nvPr/>
        </p:nvPicPr>
        <p:blipFill>
          <a:blip r:embed="rId8"/>
          <a:stretch>
            <a:fillRect/>
          </a:stretch>
        </p:blipFill>
        <p:spPr>
          <a:xfrm>
            <a:off x="5884816" y="1295400"/>
            <a:ext cx="1998970" cy="1335249"/>
          </a:xfrm>
          <a:prstGeom prst="rect">
            <a:avLst/>
          </a:prstGeom>
        </p:spPr>
      </p:pic>
      <p:sp>
        <p:nvSpPr>
          <p:cNvPr id="22" name="TextBox 21"/>
          <p:cNvSpPr txBox="1"/>
          <p:nvPr/>
        </p:nvSpPr>
        <p:spPr>
          <a:xfrm>
            <a:off x="5219700" y="5887763"/>
            <a:ext cx="2971800" cy="400110"/>
          </a:xfrm>
          <a:prstGeom prst="rect">
            <a:avLst/>
          </a:prstGeom>
          <a:noFill/>
        </p:spPr>
        <p:txBody>
          <a:bodyPr wrap="square" rtlCol="0">
            <a:spAutoFit/>
          </a:bodyPr>
          <a:lstStyle/>
          <a:p>
            <a:pPr algn="ctr"/>
            <a:r>
              <a:rPr lang="en-US" sz="2000" dirty="0"/>
              <a:t>Operating systems</a:t>
            </a:r>
          </a:p>
        </p:txBody>
      </p:sp>
      <p:pic>
        <p:nvPicPr>
          <p:cNvPr id="23" name="Picture 22"/>
          <p:cNvPicPr>
            <a:picLocks noChangeAspect="1"/>
          </p:cNvPicPr>
          <p:nvPr/>
        </p:nvPicPr>
        <p:blipFill>
          <a:blip r:embed="rId9"/>
          <a:stretch>
            <a:fillRect/>
          </a:stretch>
        </p:blipFill>
        <p:spPr>
          <a:xfrm>
            <a:off x="7404100" y="4945330"/>
            <a:ext cx="901700" cy="996016"/>
          </a:xfrm>
          <a:prstGeom prst="rect">
            <a:avLst/>
          </a:prstGeom>
        </p:spPr>
      </p:pic>
      <p:pic>
        <p:nvPicPr>
          <p:cNvPr id="24" name="Picture 23"/>
          <p:cNvPicPr>
            <a:picLocks noChangeAspect="1"/>
          </p:cNvPicPr>
          <p:nvPr/>
        </p:nvPicPr>
        <p:blipFill>
          <a:blip r:embed="rId10"/>
          <a:stretch>
            <a:fillRect/>
          </a:stretch>
        </p:blipFill>
        <p:spPr>
          <a:xfrm>
            <a:off x="6096000" y="4694080"/>
            <a:ext cx="1363819" cy="1363819"/>
          </a:xfrm>
          <a:prstGeom prst="rect">
            <a:avLst/>
          </a:prstGeom>
        </p:spPr>
      </p:pic>
      <p:pic>
        <p:nvPicPr>
          <p:cNvPr id="25" name="Picture 24"/>
          <p:cNvPicPr>
            <a:picLocks noChangeAspect="1"/>
          </p:cNvPicPr>
          <p:nvPr/>
        </p:nvPicPr>
        <p:blipFill>
          <a:blip r:embed="rId11"/>
          <a:stretch>
            <a:fillRect/>
          </a:stretch>
        </p:blipFill>
        <p:spPr>
          <a:xfrm>
            <a:off x="5083005" y="5029200"/>
            <a:ext cx="1012995" cy="759746"/>
          </a:xfrm>
          <a:prstGeom prst="rect">
            <a:avLst/>
          </a:prstGeom>
        </p:spPr>
      </p:pic>
    </p:spTree>
    <p:extLst>
      <p:ext uri="{BB962C8B-B14F-4D97-AF65-F5344CB8AC3E}">
        <p14:creationId xmlns:p14="http://schemas.microsoft.com/office/powerpoint/2010/main" val="115507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Onde</a:t>
            </a:r>
            <a:r>
              <a:rPr lang="en-US" dirty="0"/>
              <a:t> reside a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51</a:t>
            </a:fld>
            <a:endParaRPr lang="en-US" dirty="0"/>
          </a:p>
        </p:txBody>
      </p:sp>
      <p:sp>
        <p:nvSpPr>
          <p:cNvPr id="6" name="Content Placeholder 5"/>
          <p:cNvSpPr>
            <a:spLocks noGrp="1"/>
          </p:cNvSpPr>
          <p:nvPr>
            <p:ph sz="quarter" idx="1"/>
          </p:nvPr>
        </p:nvSpPr>
        <p:spPr>
          <a:xfrm>
            <a:off x="457200" y="1219200"/>
            <a:ext cx="8229600" cy="609600"/>
          </a:xfrm>
        </p:spPr>
        <p:txBody>
          <a:bodyPr>
            <a:normAutofit/>
          </a:bodyPr>
          <a:lstStyle/>
          <a:p>
            <a:pPr marL="0" indent="0" algn="ctr">
              <a:buNone/>
            </a:pPr>
            <a:r>
              <a:rPr lang="en-US" sz="2400" b="1" dirty="0" err="1"/>
              <a:t>Ao</a:t>
            </a:r>
            <a:r>
              <a:rPr lang="en-US" sz="2400" b="1" dirty="0"/>
              <a:t> </a:t>
            </a:r>
            <a:r>
              <a:rPr lang="en-US" sz="2400" b="1" dirty="0" err="1"/>
              <a:t>longo</a:t>
            </a:r>
            <a:r>
              <a:rPr lang="en-US" sz="2400" b="1" dirty="0"/>
              <a:t> da </a:t>
            </a:r>
            <a:r>
              <a:rPr lang="en-US" sz="2400" b="1" dirty="0" err="1"/>
              <a:t>hierarquia</a:t>
            </a:r>
            <a:r>
              <a:rPr lang="en-US" sz="2400" b="1" dirty="0"/>
              <a:t> de </a:t>
            </a:r>
            <a:r>
              <a:rPr lang="en-US" sz="2400" b="1" dirty="0" err="1"/>
              <a:t>memória</a:t>
            </a:r>
            <a:r>
              <a:rPr lang="en-US" sz="2400" b="1" dirty="0"/>
              <a:t> e </a:t>
            </a:r>
            <a:r>
              <a:rPr lang="en-US" sz="2400" b="1" dirty="0" err="1"/>
              <a:t>armazenamento</a:t>
            </a:r>
            <a:endParaRPr lang="en-US" sz="2400" b="1" dirty="0"/>
          </a:p>
          <a:p>
            <a:pPr marL="0" indent="0">
              <a:buNone/>
            </a:pPr>
            <a:endParaRPr lang="en-US" sz="2400" b="1" dirty="0"/>
          </a:p>
        </p:txBody>
      </p:sp>
      <p:pic>
        <p:nvPicPr>
          <p:cNvPr id="7" name="Picture 6"/>
          <p:cNvPicPr>
            <a:picLocks noChangeAspect="1"/>
          </p:cNvPicPr>
          <p:nvPr/>
        </p:nvPicPr>
        <p:blipFill>
          <a:blip r:embed="rId2"/>
          <a:stretch>
            <a:fillRect/>
          </a:stretch>
        </p:blipFill>
        <p:spPr>
          <a:xfrm>
            <a:off x="1066800" y="1823327"/>
            <a:ext cx="7010400" cy="4425073"/>
          </a:xfrm>
          <a:prstGeom prst="rect">
            <a:avLst/>
          </a:prstGeom>
        </p:spPr>
      </p:pic>
    </p:spTree>
    <p:extLst>
      <p:ext uri="{BB962C8B-B14F-4D97-AF65-F5344CB8AC3E}">
        <p14:creationId xmlns:p14="http://schemas.microsoft.com/office/powerpoint/2010/main" val="3413297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Obstáculo</a:t>
            </a:r>
            <a:r>
              <a:rPr lang="en-US" dirty="0"/>
              <a:t> #2: </a:t>
            </a:r>
            <a:r>
              <a:rPr lang="en-US" dirty="0" err="1"/>
              <a:t>Dinamismo</a:t>
            </a:r>
            <a:r>
              <a:rPr lang="en-US" dirty="0"/>
              <a:t> do </a:t>
            </a:r>
            <a:r>
              <a:rPr lang="en-US" dirty="0" err="1"/>
              <a:t>sistema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52</a:t>
            </a:fld>
            <a:endParaRPr lang="en-US" dirty="0"/>
          </a:p>
        </p:txBody>
      </p:sp>
      <p:sp>
        <p:nvSpPr>
          <p:cNvPr id="6" name="Content Placeholder 5"/>
          <p:cNvSpPr>
            <a:spLocks noGrp="1"/>
          </p:cNvSpPr>
          <p:nvPr>
            <p:ph sz="quarter" idx="1"/>
          </p:nvPr>
        </p:nvSpPr>
        <p:spPr/>
        <p:txBody>
          <a:bodyPr>
            <a:normAutofit/>
          </a:bodyPr>
          <a:lstStyle/>
          <a:p>
            <a:pPr lvl="2"/>
            <a:endParaRPr lang="en-US" dirty="0"/>
          </a:p>
          <a:p>
            <a:r>
              <a:rPr lang="en-US" dirty="0"/>
              <a:t>O </a:t>
            </a:r>
            <a:r>
              <a:rPr lang="en-US" dirty="0" err="1"/>
              <a:t>estado</a:t>
            </a:r>
            <a:r>
              <a:rPr lang="en-US" dirty="0"/>
              <a:t> do </a:t>
            </a:r>
            <a:r>
              <a:rPr lang="en-US" dirty="0" err="1"/>
              <a:t>sistema</a:t>
            </a:r>
            <a:r>
              <a:rPr lang="en-US" dirty="0"/>
              <a:t> </a:t>
            </a:r>
            <a:r>
              <a:rPr lang="en-US" dirty="0" err="1"/>
              <a:t>muda</a:t>
            </a:r>
            <a:r>
              <a:rPr lang="en-US" dirty="0"/>
              <a:t>, o que </a:t>
            </a:r>
            <a:r>
              <a:rPr lang="en-US" dirty="0" err="1"/>
              <a:t>torna</a:t>
            </a:r>
            <a:r>
              <a:rPr lang="en-US" dirty="0"/>
              <a:t> </a:t>
            </a:r>
            <a:r>
              <a:rPr lang="en-US" dirty="0" err="1"/>
              <a:t>mais</a:t>
            </a:r>
            <a:r>
              <a:rPr lang="en-US" dirty="0"/>
              <a:t> </a:t>
            </a:r>
            <a:r>
              <a:rPr lang="en-US" dirty="0" err="1"/>
              <a:t>difícil</a:t>
            </a:r>
            <a:r>
              <a:rPr lang="en-US" dirty="0"/>
              <a:t> </a:t>
            </a:r>
            <a:r>
              <a:rPr lang="en-US" dirty="0" err="1"/>
              <a:t>obter</a:t>
            </a:r>
            <a:r>
              <a:rPr lang="en-US" dirty="0"/>
              <a:t> um </a:t>
            </a:r>
            <a:r>
              <a:rPr lang="en-US" b="1" dirty="0" err="1"/>
              <a:t>retrato</a:t>
            </a:r>
            <a:r>
              <a:rPr lang="en-US" b="1" dirty="0"/>
              <a:t> </a:t>
            </a:r>
            <a:r>
              <a:rPr lang="en-US" b="1" dirty="0" err="1"/>
              <a:t>consistente</a:t>
            </a:r>
            <a:r>
              <a:rPr lang="en-US" b="1" dirty="0"/>
              <a:t> </a:t>
            </a:r>
            <a:r>
              <a:rPr lang="en-US" dirty="0"/>
              <a:t>(snapshot) da </a:t>
            </a:r>
            <a:r>
              <a:rPr lang="en-US" dirty="0" err="1"/>
              <a:t>prova</a:t>
            </a:r>
            <a:endParaRPr lang="en-US" dirty="0"/>
          </a:p>
          <a:p>
            <a:endParaRPr lang="en-US" dirty="0"/>
          </a:p>
          <a:p>
            <a:endParaRPr lang="en-US" dirty="0"/>
          </a:p>
          <a:p>
            <a:endParaRPr lang="en-US" dirty="0"/>
          </a:p>
          <a:p>
            <a:r>
              <a:rPr lang="en-US" dirty="0" err="1"/>
              <a:t>Quanto</a:t>
            </a:r>
            <a:r>
              <a:rPr lang="en-US" dirty="0"/>
              <a:t> </a:t>
            </a:r>
            <a:r>
              <a:rPr lang="en-US" dirty="0" err="1"/>
              <a:t>menor</a:t>
            </a:r>
            <a:r>
              <a:rPr lang="en-US" dirty="0"/>
              <a:t> for o </a:t>
            </a:r>
            <a:r>
              <a:rPr lang="en-US" dirty="0" err="1"/>
              <a:t>dinamismo</a:t>
            </a:r>
            <a:r>
              <a:rPr lang="en-US" dirty="0"/>
              <a:t> </a:t>
            </a:r>
            <a:r>
              <a:rPr lang="en-US" dirty="0" err="1"/>
              <a:t>maior</a:t>
            </a:r>
            <a:r>
              <a:rPr lang="en-US" dirty="0"/>
              <a:t> a </a:t>
            </a:r>
            <a:r>
              <a:rPr lang="en-US" dirty="0" err="1"/>
              <a:t>precisão</a:t>
            </a:r>
            <a:r>
              <a:rPr lang="en-US" dirty="0"/>
              <a:t> da </a:t>
            </a:r>
            <a:r>
              <a:rPr lang="en-US" dirty="0" err="1"/>
              <a:t>prova</a:t>
            </a:r>
            <a:r>
              <a:rPr lang="en-US" dirty="0"/>
              <a:t> </a:t>
            </a:r>
            <a:r>
              <a:rPr lang="en-US" dirty="0" err="1"/>
              <a:t>obtida</a:t>
            </a:r>
            <a:r>
              <a:rPr lang="en-US" dirty="0"/>
              <a:t> </a:t>
            </a:r>
            <a:r>
              <a:rPr lang="en-US" dirty="0" err="1"/>
              <a:t>porque</a:t>
            </a:r>
            <a:r>
              <a:rPr lang="en-US" dirty="0"/>
              <a:t> </a:t>
            </a:r>
            <a:r>
              <a:rPr lang="en-US" dirty="0" err="1"/>
              <a:t>os</a:t>
            </a:r>
            <a:r>
              <a:rPr lang="en-US" dirty="0"/>
              <a:t> dados </a:t>
            </a:r>
            <a:r>
              <a:rPr lang="en-US" dirty="0" err="1"/>
              <a:t>serão</a:t>
            </a:r>
            <a:r>
              <a:rPr lang="en-US" dirty="0"/>
              <a:t> </a:t>
            </a:r>
            <a:r>
              <a:rPr lang="en-US" dirty="0" err="1"/>
              <a:t>mais</a:t>
            </a:r>
            <a:r>
              <a:rPr lang="en-US" dirty="0"/>
              <a:t> </a:t>
            </a:r>
            <a:r>
              <a:rPr lang="en-US" dirty="0" err="1"/>
              <a:t>consistentes</a:t>
            </a:r>
            <a:endParaRPr lang="en-US" dirty="0"/>
          </a:p>
          <a:p>
            <a:endParaRPr lang="en-US" dirty="0"/>
          </a:p>
        </p:txBody>
      </p:sp>
    </p:spTree>
    <p:extLst>
      <p:ext uri="{BB962C8B-B14F-4D97-AF65-F5344CB8AC3E}">
        <p14:creationId xmlns:p14="http://schemas.microsoft.com/office/powerpoint/2010/main" val="1017326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err="1"/>
              <a:t>Obstáculo</a:t>
            </a:r>
            <a:r>
              <a:rPr lang="en-US" dirty="0"/>
              <a:t> #3: </a:t>
            </a:r>
            <a:r>
              <a:rPr lang="en-US" dirty="0" err="1"/>
              <a:t>Volatilidade</a:t>
            </a:r>
            <a:r>
              <a:rPr lang="en-US" dirty="0"/>
              <a:t> da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53</a:t>
            </a:fld>
            <a:endParaRPr lang="en-US" dirty="0"/>
          </a:p>
        </p:txBody>
      </p:sp>
      <p:sp>
        <p:nvSpPr>
          <p:cNvPr id="9" name="Content Placeholder 8"/>
          <p:cNvSpPr>
            <a:spLocks noGrp="1"/>
          </p:cNvSpPr>
          <p:nvPr>
            <p:ph sz="quarter" idx="1"/>
          </p:nvPr>
        </p:nvSpPr>
        <p:spPr>
          <a:xfrm>
            <a:off x="381000" y="1295400"/>
            <a:ext cx="7467600" cy="4800600"/>
          </a:xfrm>
        </p:spPr>
        <p:txBody>
          <a:bodyPr>
            <a:normAutofit/>
          </a:bodyPr>
          <a:lstStyle/>
          <a:p>
            <a:pPr lvl="5"/>
            <a:endParaRPr lang="en-US" dirty="0"/>
          </a:p>
          <a:p>
            <a:r>
              <a:rPr lang="en-US" dirty="0" err="1"/>
              <a:t>Diz</a:t>
            </a:r>
            <a:r>
              <a:rPr lang="en-US" dirty="0"/>
              <a:t> </a:t>
            </a:r>
            <a:r>
              <a:rPr lang="en-US" b="1" dirty="0" err="1"/>
              <a:t>por</a:t>
            </a:r>
            <a:r>
              <a:rPr lang="en-US" b="1" dirty="0"/>
              <a:t> </a:t>
            </a:r>
            <a:r>
              <a:rPr lang="en-US" b="1" dirty="0" err="1"/>
              <a:t>quanto</a:t>
            </a:r>
            <a:r>
              <a:rPr lang="en-US" b="1" dirty="0"/>
              <a:t> tempo</a:t>
            </a:r>
            <a:r>
              <a:rPr lang="en-US" dirty="0"/>
              <a:t> </a:t>
            </a:r>
            <a:r>
              <a:rPr lang="en-US" dirty="0" err="1"/>
              <a:t>os</a:t>
            </a:r>
            <a:r>
              <a:rPr lang="en-US" dirty="0"/>
              <a:t> dados </a:t>
            </a:r>
            <a:r>
              <a:rPr lang="en-US" dirty="0" err="1"/>
              <a:t>podem</a:t>
            </a:r>
            <a:r>
              <a:rPr lang="en-US" dirty="0"/>
              <a:t> </a:t>
            </a:r>
            <a:r>
              <a:rPr lang="en-US" dirty="0" err="1"/>
              <a:t>sobreviver</a:t>
            </a:r>
            <a:r>
              <a:rPr lang="en-US" dirty="0"/>
              <a:t> no </a:t>
            </a:r>
            <a:r>
              <a:rPr lang="en-US" dirty="0" err="1"/>
              <a:t>sistema</a:t>
            </a:r>
            <a:endParaRPr lang="en-US" dirty="0"/>
          </a:p>
          <a:p>
            <a:pPr lvl="7"/>
            <a:endParaRPr lang="en-US" dirty="0"/>
          </a:p>
          <a:p>
            <a:pPr marL="0" indent="0">
              <a:buNone/>
            </a:pPr>
            <a:endParaRPr lang="en-US" dirty="0"/>
          </a:p>
          <a:p>
            <a:r>
              <a:rPr lang="en-US" dirty="0"/>
              <a:t>O </a:t>
            </a:r>
            <a:r>
              <a:rPr lang="en-US" dirty="0" err="1"/>
              <a:t>nível</a:t>
            </a:r>
            <a:r>
              <a:rPr lang="en-US" dirty="0"/>
              <a:t> de </a:t>
            </a:r>
            <a:r>
              <a:rPr lang="en-US" dirty="0" err="1"/>
              <a:t>volatilidade</a:t>
            </a:r>
            <a:r>
              <a:rPr lang="en-US" dirty="0"/>
              <a:t> dos dados </a:t>
            </a:r>
            <a:r>
              <a:rPr lang="en-US" dirty="0" err="1"/>
              <a:t>depende</a:t>
            </a:r>
            <a:r>
              <a:rPr lang="en-US" dirty="0"/>
              <a:t> de:</a:t>
            </a:r>
          </a:p>
          <a:p>
            <a:pPr lvl="1"/>
            <a:endParaRPr lang="en-US" dirty="0"/>
          </a:p>
          <a:p>
            <a:pPr lvl="1"/>
            <a:r>
              <a:rPr lang="en-US" dirty="0"/>
              <a:t>Ser </a:t>
            </a:r>
            <a:r>
              <a:rPr lang="en-US" dirty="0" err="1"/>
              <a:t>necessário</a:t>
            </a:r>
            <a:r>
              <a:rPr lang="en-US" dirty="0"/>
              <a:t> </a:t>
            </a:r>
            <a:r>
              <a:rPr lang="en-US" dirty="0" err="1"/>
              <a:t>alimentação</a:t>
            </a:r>
            <a:r>
              <a:rPr lang="en-US" dirty="0"/>
              <a:t> </a:t>
            </a:r>
            <a:r>
              <a:rPr lang="en-US" dirty="0" err="1"/>
              <a:t>eléctrica</a:t>
            </a:r>
            <a:r>
              <a:rPr lang="en-US" dirty="0"/>
              <a:t> </a:t>
            </a:r>
            <a:r>
              <a:rPr lang="en-US" dirty="0" err="1"/>
              <a:t>permanente</a:t>
            </a:r>
            <a:r>
              <a:rPr lang="en-US" dirty="0"/>
              <a:t> para </a:t>
            </a:r>
            <a:r>
              <a:rPr lang="en-US" dirty="0" err="1"/>
              <a:t>garantir</a:t>
            </a:r>
            <a:r>
              <a:rPr lang="en-US" dirty="0"/>
              <a:t> o </a:t>
            </a:r>
            <a:r>
              <a:rPr lang="en-US" dirty="0" err="1"/>
              <a:t>armazenamento</a:t>
            </a:r>
            <a:r>
              <a:rPr lang="en-US" dirty="0"/>
              <a:t> dos dados</a:t>
            </a:r>
          </a:p>
          <a:p>
            <a:pPr lvl="1"/>
            <a:endParaRPr lang="en-US" dirty="0"/>
          </a:p>
          <a:p>
            <a:pPr lvl="1"/>
            <a:r>
              <a:rPr lang="en-US" dirty="0" err="1"/>
              <a:t>Quão</a:t>
            </a:r>
            <a:r>
              <a:rPr lang="en-US" dirty="0"/>
              <a:t> </a:t>
            </a:r>
            <a:r>
              <a:rPr lang="en-US" dirty="0" err="1"/>
              <a:t>rápido</a:t>
            </a:r>
            <a:r>
              <a:rPr lang="en-US" dirty="0"/>
              <a:t> </a:t>
            </a:r>
            <a:r>
              <a:rPr lang="en-US" dirty="0" err="1"/>
              <a:t>mudam</a:t>
            </a:r>
            <a:r>
              <a:rPr lang="en-US" dirty="0"/>
              <a:t> </a:t>
            </a:r>
            <a:r>
              <a:rPr lang="en-US" dirty="0" err="1"/>
              <a:t>os</a:t>
            </a:r>
            <a:r>
              <a:rPr lang="en-US" dirty="0"/>
              <a:t> dados</a:t>
            </a:r>
          </a:p>
        </p:txBody>
      </p:sp>
      <p:pic>
        <p:nvPicPr>
          <p:cNvPr id="10" name="Picture 9"/>
          <p:cNvPicPr>
            <a:picLocks noChangeAspect="1"/>
          </p:cNvPicPr>
          <p:nvPr/>
        </p:nvPicPr>
        <p:blipFill>
          <a:blip r:embed="rId2"/>
          <a:stretch>
            <a:fillRect/>
          </a:stretch>
        </p:blipFill>
        <p:spPr>
          <a:xfrm>
            <a:off x="7186686" y="1901952"/>
            <a:ext cx="1828800" cy="1755648"/>
          </a:xfrm>
          <a:prstGeom prst="rect">
            <a:avLst/>
          </a:prstGeom>
        </p:spPr>
      </p:pic>
    </p:spTree>
    <p:extLst>
      <p:ext uri="{BB962C8B-B14F-4D97-AF65-F5344CB8AC3E}">
        <p14:creationId xmlns:p14="http://schemas.microsoft.com/office/powerpoint/2010/main" val="3125523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Níveis</a:t>
            </a:r>
            <a:r>
              <a:rPr lang="en-US" dirty="0"/>
              <a:t> de </a:t>
            </a:r>
            <a:r>
              <a:rPr lang="en-US" dirty="0" err="1"/>
              <a:t>volatilidade</a:t>
            </a:r>
            <a:r>
              <a:rPr lang="en-US" dirty="0"/>
              <a:t> </a:t>
            </a:r>
            <a:r>
              <a:rPr lang="en-US" dirty="0" err="1"/>
              <a:t>por</a:t>
            </a:r>
            <a:r>
              <a:rPr lang="en-US" dirty="0"/>
              <a:t> </a:t>
            </a:r>
            <a:r>
              <a:rPr lang="en-US" dirty="0" err="1"/>
              <a:t>exemplo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54</a:t>
            </a:fld>
            <a:endParaRPr lang="en-US" dirty="0"/>
          </a:p>
        </p:txBody>
      </p:sp>
      <p:sp>
        <p:nvSpPr>
          <p:cNvPr id="14" name="Down Arrow 13"/>
          <p:cNvSpPr/>
          <p:nvPr/>
        </p:nvSpPr>
        <p:spPr>
          <a:xfrm>
            <a:off x="1066800" y="1447800"/>
            <a:ext cx="533400" cy="4495800"/>
          </a:xfrm>
          <a:prstGeom prst="downArrow">
            <a:avLst/>
          </a:prstGeom>
          <a:ln>
            <a:solidFill>
              <a:srgbClr val="373D54"/>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TextBox 14"/>
          <p:cNvSpPr txBox="1"/>
          <p:nvPr/>
        </p:nvSpPr>
        <p:spPr>
          <a:xfrm>
            <a:off x="228600" y="3196735"/>
            <a:ext cx="885179" cy="646331"/>
          </a:xfrm>
          <a:prstGeom prst="rect">
            <a:avLst/>
          </a:prstGeom>
          <a:noFill/>
        </p:spPr>
        <p:txBody>
          <a:bodyPr wrap="none" rtlCol="0">
            <a:spAutoFit/>
          </a:bodyPr>
          <a:lstStyle/>
          <a:p>
            <a:r>
              <a:rPr lang="en-US" b="1" dirty="0" err="1"/>
              <a:t>Menos</a:t>
            </a:r>
            <a:endParaRPr lang="en-US" b="1" dirty="0"/>
          </a:p>
          <a:p>
            <a:r>
              <a:rPr lang="en-US" b="1" dirty="0" err="1"/>
              <a:t>volátil</a:t>
            </a:r>
            <a:endParaRPr lang="en-US" b="1" dirty="0"/>
          </a:p>
        </p:txBody>
      </p:sp>
      <p:sp>
        <p:nvSpPr>
          <p:cNvPr id="16" name="TextBox 15"/>
          <p:cNvSpPr txBox="1"/>
          <p:nvPr/>
        </p:nvSpPr>
        <p:spPr>
          <a:xfrm>
            <a:off x="1769211" y="1896070"/>
            <a:ext cx="1440972" cy="923330"/>
          </a:xfrm>
          <a:prstGeom prst="rect">
            <a:avLst/>
          </a:prstGeom>
          <a:noFill/>
        </p:spPr>
        <p:txBody>
          <a:bodyPr wrap="none" rtlCol="0">
            <a:spAutoFit/>
          </a:bodyPr>
          <a:lstStyle/>
          <a:p>
            <a:r>
              <a:rPr lang="en-US" b="1" dirty="0" err="1"/>
              <a:t>Perdido</a:t>
            </a:r>
            <a:r>
              <a:rPr lang="en-US" b="1" dirty="0"/>
              <a:t> se</a:t>
            </a:r>
          </a:p>
          <a:p>
            <a:r>
              <a:rPr lang="en-US" b="1" dirty="0" err="1"/>
              <a:t>desligado</a:t>
            </a:r>
            <a:endParaRPr lang="en-US" b="1" dirty="0"/>
          </a:p>
          <a:p>
            <a:r>
              <a:rPr lang="en-US" b="1" dirty="0"/>
              <a:t>da </a:t>
            </a:r>
            <a:r>
              <a:rPr lang="en-US" b="1" dirty="0" err="1"/>
              <a:t>corrente</a:t>
            </a:r>
            <a:endParaRPr lang="en-US" b="1" dirty="0"/>
          </a:p>
        </p:txBody>
      </p:sp>
      <p:sp>
        <p:nvSpPr>
          <p:cNvPr id="17" name="TextBox 16"/>
          <p:cNvSpPr txBox="1"/>
          <p:nvPr/>
        </p:nvSpPr>
        <p:spPr>
          <a:xfrm>
            <a:off x="1786467" y="4399002"/>
            <a:ext cx="1440972" cy="923330"/>
          </a:xfrm>
          <a:prstGeom prst="rect">
            <a:avLst/>
          </a:prstGeom>
          <a:noFill/>
        </p:spPr>
        <p:txBody>
          <a:bodyPr wrap="none" rtlCol="0">
            <a:spAutoFit/>
          </a:bodyPr>
          <a:lstStyle/>
          <a:p>
            <a:r>
              <a:rPr lang="en-US" b="1" dirty="0" err="1"/>
              <a:t>Persiste</a:t>
            </a:r>
            <a:r>
              <a:rPr lang="en-US" b="1" dirty="0"/>
              <a:t> se</a:t>
            </a:r>
          </a:p>
          <a:p>
            <a:r>
              <a:rPr lang="en-US" b="1" dirty="0" err="1"/>
              <a:t>desligado</a:t>
            </a:r>
            <a:endParaRPr lang="en-US" b="1" dirty="0"/>
          </a:p>
          <a:p>
            <a:r>
              <a:rPr lang="en-US" b="1" dirty="0"/>
              <a:t>da </a:t>
            </a:r>
            <a:r>
              <a:rPr lang="en-US" b="1" dirty="0" err="1"/>
              <a:t>corrente</a:t>
            </a:r>
            <a:endParaRPr lang="en-US" b="1" dirty="0"/>
          </a:p>
        </p:txBody>
      </p:sp>
      <p:cxnSp>
        <p:nvCxnSpPr>
          <p:cNvPr id="19" name="Straight Connector 18"/>
          <p:cNvCxnSpPr/>
          <p:nvPr/>
        </p:nvCxnSpPr>
        <p:spPr>
          <a:xfrm>
            <a:off x="1823476" y="3577735"/>
            <a:ext cx="7148163" cy="0"/>
          </a:xfrm>
          <a:prstGeom prst="line">
            <a:avLst/>
          </a:prstGeom>
          <a:ln>
            <a:solidFill>
              <a:srgbClr val="373D54"/>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927953" y="1461068"/>
            <a:ext cx="1725152" cy="369332"/>
          </a:xfrm>
          <a:prstGeom prst="rect">
            <a:avLst/>
          </a:prstGeom>
          <a:noFill/>
        </p:spPr>
        <p:txBody>
          <a:bodyPr wrap="none" rtlCol="0">
            <a:spAutoFit/>
          </a:bodyPr>
          <a:lstStyle/>
          <a:p>
            <a:r>
              <a:rPr lang="en-US" b="1" dirty="0" err="1"/>
              <a:t>Mais</a:t>
            </a:r>
            <a:r>
              <a:rPr lang="en-US" b="1" dirty="0"/>
              <a:t> </a:t>
            </a:r>
            <a:r>
              <a:rPr lang="en-US" b="1" dirty="0" err="1"/>
              <a:t>dinâmico</a:t>
            </a:r>
            <a:endParaRPr lang="en-US" b="1" dirty="0"/>
          </a:p>
        </p:txBody>
      </p:sp>
      <p:sp>
        <p:nvSpPr>
          <p:cNvPr id="21" name="TextBox 20"/>
          <p:cNvSpPr txBox="1"/>
          <p:nvPr/>
        </p:nvSpPr>
        <p:spPr>
          <a:xfrm>
            <a:off x="2743200" y="3044335"/>
            <a:ext cx="1939955" cy="369332"/>
          </a:xfrm>
          <a:prstGeom prst="rect">
            <a:avLst/>
          </a:prstGeom>
          <a:noFill/>
        </p:spPr>
        <p:txBody>
          <a:bodyPr wrap="none" rtlCol="0">
            <a:spAutoFit/>
          </a:bodyPr>
          <a:lstStyle/>
          <a:p>
            <a:r>
              <a:rPr lang="en-US" b="1" dirty="0" err="1"/>
              <a:t>Menos</a:t>
            </a:r>
            <a:r>
              <a:rPr lang="en-US" b="1" dirty="0"/>
              <a:t> </a:t>
            </a:r>
            <a:r>
              <a:rPr lang="en-US" b="1" dirty="0" err="1"/>
              <a:t>dinâmico</a:t>
            </a:r>
            <a:endParaRPr lang="en-US" b="1" dirty="0"/>
          </a:p>
        </p:txBody>
      </p:sp>
      <p:sp>
        <p:nvSpPr>
          <p:cNvPr id="22" name="TextBox 21"/>
          <p:cNvSpPr txBox="1"/>
          <p:nvPr/>
        </p:nvSpPr>
        <p:spPr>
          <a:xfrm>
            <a:off x="2895600" y="3665603"/>
            <a:ext cx="1725152" cy="369332"/>
          </a:xfrm>
          <a:prstGeom prst="rect">
            <a:avLst/>
          </a:prstGeom>
          <a:noFill/>
        </p:spPr>
        <p:txBody>
          <a:bodyPr wrap="none" rtlCol="0">
            <a:spAutoFit/>
          </a:bodyPr>
          <a:lstStyle/>
          <a:p>
            <a:r>
              <a:rPr lang="en-US" b="1" dirty="0" err="1"/>
              <a:t>Mais</a:t>
            </a:r>
            <a:r>
              <a:rPr lang="en-US" b="1" dirty="0"/>
              <a:t> </a:t>
            </a:r>
            <a:r>
              <a:rPr lang="en-US" b="1" dirty="0" err="1"/>
              <a:t>dinâmico</a:t>
            </a:r>
            <a:endParaRPr lang="en-US" b="1" dirty="0"/>
          </a:p>
        </p:txBody>
      </p:sp>
      <p:sp>
        <p:nvSpPr>
          <p:cNvPr id="23" name="TextBox 22"/>
          <p:cNvSpPr txBox="1"/>
          <p:nvPr/>
        </p:nvSpPr>
        <p:spPr>
          <a:xfrm>
            <a:off x="2708245" y="5486400"/>
            <a:ext cx="1939955" cy="369332"/>
          </a:xfrm>
          <a:prstGeom prst="rect">
            <a:avLst/>
          </a:prstGeom>
          <a:noFill/>
        </p:spPr>
        <p:txBody>
          <a:bodyPr wrap="none" rtlCol="0">
            <a:spAutoFit/>
          </a:bodyPr>
          <a:lstStyle/>
          <a:p>
            <a:r>
              <a:rPr lang="en-US" b="1" dirty="0" err="1"/>
              <a:t>Menos</a:t>
            </a:r>
            <a:r>
              <a:rPr lang="en-US" b="1" dirty="0"/>
              <a:t> </a:t>
            </a:r>
            <a:r>
              <a:rPr lang="en-US" b="1" dirty="0" err="1"/>
              <a:t>dinâmico</a:t>
            </a:r>
            <a:endParaRPr lang="en-US" b="1" dirty="0"/>
          </a:p>
        </p:txBody>
      </p:sp>
      <p:sp>
        <p:nvSpPr>
          <p:cNvPr id="24" name="TextBox 23"/>
          <p:cNvSpPr txBox="1"/>
          <p:nvPr/>
        </p:nvSpPr>
        <p:spPr>
          <a:xfrm>
            <a:off x="6098262" y="1496072"/>
            <a:ext cx="1496285" cy="369332"/>
          </a:xfrm>
          <a:prstGeom prst="rect">
            <a:avLst/>
          </a:prstGeom>
          <a:noFill/>
        </p:spPr>
        <p:txBody>
          <a:bodyPr wrap="none" rtlCol="0">
            <a:spAutoFit/>
          </a:bodyPr>
          <a:lstStyle/>
          <a:p>
            <a:r>
              <a:rPr lang="en-US" dirty="0">
                <a:solidFill>
                  <a:schemeClr val="accent2">
                    <a:lumMod val="50000"/>
                  </a:schemeClr>
                </a:solidFill>
              </a:rPr>
              <a:t>CPU registers</a:t>
            </a:r>
          </a:p>
        </p:txBody>
      </p:sp>
      <p:sp>
        <p:nvSpPr>
          <p:cNvPr id="25" name="TextBox 24"/>
          <p:cNvSpPr txBox="1"/>
          <p:nvPr/>
        </p:nvSpPr>
        <p:spPr>
          <a:xfrm>
            <a:off x="4943020" y="2827403"/>
            <a:ext cx="1336010" cy="369332"/>
          </a:xfrm>
          <a:prstGeom prst="rect">
            <a:avLst/>
          </a:prstGeom>
          <a:noFill/>
        </p:spPr>
        <p:txBody>
          <a:bodyPr wrap="none" rtlCol="0">
            <a:spAutoFit/>
          </a:bodyPr>
          <a:lstStyle/>
          <a:p>
            <a:r>
              <a:rPr lang="en-US" dirty="0">
                <a:solidFill>
                  <a:schemeClr val="accent2">
                    <a:lumMod val="50000"/>
                  </a:schemeClr>
                </a:solidFill>
              </a:rPr>
              <a:t>Buffer cache</a:t>
            </a:r>
          </a:p>
        </p:txBody>
      </p:sp>
      <p:sp>
        <p:nvSpPr>
          <p:cNvPr id="26" name="TextBox 25"/>
          <p:cNvSpPr txBox="1"/>
          <p:nvPr/>
        </p:nvSpPr>
        <p:spPr>
          <a:xfrm>
            <a:off x="5034639" y="1865404"/>
            <a:ext cx="1186555" cy="369332"/>
          </a:xfrm>
          <a:prstGeom prst="rect">
            <a:avLst/>
          </a:prstGeom>
          <a:noFill/>
        </p:spPr>
        <p:txBody>
          <a:bodyPr wrap="none" rtlCol="0">
            <a:spAutoFit/>
          </a:bodyPr>
          <a:lstStyle/>
          <a:p>
            <a:r>
              <a:rPr lang="en-US" dirty="0">
                <a:solidFill>
                  <a:schemeClr val="accent2">
                    <a:lumMod val="50000"/>
                  </a:schemeClr>
                </a:solidFill>
              </a:rPr>
              <a:t>ARP cache</a:t>
            </a:r>
          </a:p>
        </p:txBody>
      </p:sp>
      <p:sp>
        <p:nvSpPr>
          <p:cNvPr id="27" name="TextBox 26"/>
          <p:cNvSpPr txBox="1"/>
          <p:nvPr/>
        </p:nvSpPr>
        <p:spPr>
          <a:xfrm>
            <a:off x="6035220" y="2383935"/>
            <a:ext cx="1420769" cy="369332"/>
          </a:xfrm>
          <a:prstGeom prst="rect">
            <a:avLst/>
          </a:prstGeom>
          <a:noFill/>
        </p:spPr>
        <p:txBody>
          <a:bodyPr wrap="none" rtlCol="0">
            <a:spAutoFit/>
          </a:bodyPr>
          <a:lstStyle/>
          <a:p>
            <a:r>
              <a:rPr lang="en-US" dirty="0">
                <a:solidFill>
                  <a:schemeClr val="accent2">
                    <a:lumMod val="50000"/>
                  </a:schemeClr>
                </a:solidFill>
              </a:rPr>
              <a:t>Process table</a:t>
            </a:r>
          </a:p>
        </p:txBody>
      </p:sp>
      <p:sp>
        <p:nvSpPr>
          <p:cNvPr id="28" name="TextBox 27"/>
          <p:cNvSpPr txBox="1"/>
          <p:nvPr/>
        </p:nvSpPr>
        <p:spPr>
          <a:xfrm>
            <a:off x="6928542" y="3105666"/>
            <a:ext cx="1409611" cy="369332"/>
          </a:xfrm>
          <a:prstGeom prst="rect">
            <a:avLst/>
          </a:prstGeom>
          <a:noFill/>
        </p:spPr>
        <p:txBody>
          <a:bodyPr wrap="none" rtlCol="0">
            <a:spAutoFit/>
          </a:bodyPr>
          <a:lstStyle/>
          <a:p>
            <a:r>
              <a:rPr lang="en-US" dirty="0">
                <a:solidFill>
                  <a:schemeClr val="accent2">
                    <a:lumMod val="50000"/>
                  </a:schemeClr>
                </a:solidFill>
              </a:rPr>
              <a:t>Logged users</a:t>
            </a:r>
          </a:p>
        </p:txBody>
      </p:sp>
      <p:cxnSp>
        <p:nvCxnSpPr>
          <p:cNvPr id="29" name="Straight Connector 28"/>
          <p:cNvCxnSpPr/>
          <p:nvPr/>
        </p:nvCxnSpPr>
        <p:spPr>
          <a:xfrm>
            <a:off x="4648200" y="1447800"/>
            <a:ext cx="0" cy="4495800"/>
          </a:xfrm>
          <a:prstGeom prst="line">
            <a:avLst/>
          </a:prstGeom>
          <a:ln>
            <a:solidFill>
              <a:srgbClr val="373D54"/>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228574" y="4953000"/>
            <a:ext cx="1504513" cy="369332"/>
          </a:xfrm>
          <a:prstGeom prst="rect">
            <a:avLst/>
          </a:prstGeom>
          <a:noFill/>
        </p:spPr>
        <p:txBody>
          <a:bodyPr wrap="none" rtlCol="0">
            <a:spAutoFit/>
          </a:bodyPr>
          <a:lstStyle/>
          <a:p>
            <a:r>
              <a:rPr lang="en-US" dirty="0">
                <a:solidFill>
                  <a:schemeClr val="accent2">
                    <a:lumMod val="50000"/>
                  </a:schemeClr>
                </a:solidFill>
              </a:rPr>
              <a:t>Images, videos</a:t>
            </a:r>
          </a:p>
        </p:txBody>
      </p:sp>
      <p:sp>
        <p:nvSpPr>
          <p:cNvPr id="33" name="TextBox 32"/>
          <p:cNvSpPr txBox="1"/>
          <p:nvPr/>
        </p:nvSpPr>
        <p:spPr>
          <a:xfrm>
            <a:off x="5085639" y="4581730"/>
            <a:ext cx="1271314" cy="369332"/>
          </a:xfrm>
          <a:prstGeom prst="rect">
            <a:avLst/>
          </a:prstGeom>
          <a:noFill/>
        </p:spPr>
        <p:txBody>
          <a:bodyPr wrap="none" rtlCol="0">
            <a:spAutoFit/>
          </a:bodyPr>
          <a:lstStyle/>
          <a:p>
            <a:r>
              <a:rPr lang="en-US" dirty="0">
                <a:solidFill>
                  <a:schemeClr val="accent2">
                    <a:lumMod val="50000"/>
                  </a:schemeClr>
                </a:solidFill>
              </a:rPr>
              <a:t>Documents</a:t>
            </a:r>
          </a:p>
        </p:txBody>
      </p:sp>
      <p:sp>
        <p:nvSpPr>
          <p:cNvPr id="34" name="TextBox 33"/>
          <p:cNvSpPr txBox="1"/>
          <p:nvPr/>
        </p:nvSpPr>
        <p:spPr>
          <a:xfrm>
            <a:off x="5957763" y="5758934"/>
            <a:ext cx="1941557" cy="369332"/>
          </a:xfrm>
          <a:prstGeom prst="rect">
            <a:avLst/>
          </a:prstGeom>
          <a:noFill/>
        </p:spPr>
        <p:txBody>
          <a:bodyPr wrap="none" rtlCol="0">
            <a:spAutoFit/>
          </a:bodyPr>
          <a:lstStyle/>
          <a:p>
            <a:r>
              <a:rPr lang="en-US" dirty="0">
                <a:solidFill>
                  <a:schemeClr val="accent2">
                    <a:lumMod val="50000"/>
                  </a:schemeClr>
                </a:solidFill>
              </a:rPr>
              <a:t>Network topology</a:t>
            </a:r>
          </a:p>
        </p:txBody>
      </p:sp>
      <p:sp>
        <p:nvSpPr>
          <p:cNvPr id="35" name="TextBox 34"/>
          <p:cNvSpPr txBox="1"/>
          <p:nvPr/>
        </p:nvSpPr>
        <p:spPr>
          <a:xfrm>
            <a:off x="6818416" y="4267200"/>
            <a:ext cx="1275146" cy="369332"/>
          </a:xfrm>
          <a:prstGeom prst="rect">
            <a:avLst/>
          </a:prstGeom>
          <a:noFill/>
        </p:spPr>
        <p:txBody>
          <a:bodyPr wrap="none" rtlCol="0">
            <a:spAutoFit/>
          </a:bodyPr>
          <a:lstStyle/>
          <a:p>
            <a:r>
              <a:rPr lang="en-US" dirty="0">
                <a:solidFill>
                  <a:schemeClr val="accent2">
                    <a:lumMod val="50000"/>
                  </a:schemeClr>
                </a:solidFill>
              </a:rPr>
              <a:t>System logs</a:t>
            </a:r>
          </a:p>
        </p:txBody>
      </p:sp>
      <p:sp>
        <p:nvSpPr>
          <p:cNvPr id="36" name="TextBox 35"/>
          <p:cNvSpPr txBox="1"/>
          <p:nvPr/>
        </p:nvSpPr>
        <p:spPr>
          <a:xfrm>
            <a:off x="4985061" y="3730135"/>
            <a:ext cx="1632553" cy="369332"/>
          </a:xfrm>
          <a:prstGeom prst="rect">
            <a:avLst/>
          </a:prstGeom>
          <a:noFill/>
        </p:spPr>
        <p:txBody>
          <a:bodyPr wrap="none" rtlCol="0">
            <a:spAutoFit/>
          </a:bodyPr>
          <a:lstStyle/>
          <a:p>
            <a:r>
              <a:rPr lang="en-US" dirty="0">
                <a:solidFill>
                  <a:schemeClr val="accent2">
                    <a:lumMod val="50000"/>
                  </a:schemeClr>
                </a:solidFill>
              </a:rPr>
              <a:t>Temporary files</a:t>
            </a:r>
          </a:p>
        </p:txBody>
      </p:sp>
      <p:sp>
        <p:nvSpPr>
          <p:cNvPr id="37" name="TextBox 36"/>
          <p:cNvSpPr txBox="1"/>
          <p:nvPr/>
        </p:nvSpPr>
        <p:spPr>
          <a:xfrm>
            <a:off x="7584620" y="3882535"/>
            <a:ext cx="1001709" cy="369332"/>
          </a:xfrm>
          <a:prstGeom prst="rect">
            <a:avLst/>
          </a:prstGeom>
          <a:noFill/>
        </p:spPr>
        <p:txBody>
          <a:bodyPr wrap="none" rtlCol="0">
            <a:spAutoFit/>
          </a:bodyPr>
          <a:lstStyle/>
          <a:p>
            <a:r>
              <a:rPr lang="en-US" dirty="0">
                <a:solidFill>
                  <a:schemeClr val="accent2">
                    <a:lumMod val="50000"/>
                  </a:schemeClr>
                </a:solidFill>
              </a:rPr>
              <a:t>Swap file</a:t>
            </a:r>
          </a:p>
        </p:txBody>
      </p:sp>
      <p:sp>
        <p:nvSpPr>
          <p:cNvPr id="38" name="TextBox 37"/>
          <p:cNvSpPr txBox="1"/>
          <p:nvPr/>
        </p:nvSpPr>
        <p:spPr>
          <a:xfrm>
            <a:off x="7594547" y="2286000"/>
            <a:ext cx="1138540" cy="369332"/>
          </a:xfrm>
          <a:prstGeom prst="rect">
            <a:avLst/>
          </a:prstGeom>
          <a:noFill/>
        </p:spPr>
        <p:txBody>
          <a:bodyPr wrap="none" rtlCol="0">
            <a:spAutoFit/>
          </a:bodyPr>
          <a:lstStyle/>
          <a:p>
            <a:r>
              <a:rPr lang="en-US" dirty="0">
                <a:solidFill>
                  <a:schemeClr val="accent2">
                    <a:lumMod val="50000"/>
                  </a:schemeClr>
                </a:solidFill>
              </a:rPr>
              <a:t>Open files</a:t>
            </a:r>
          </a:p>
        </p:txBody>
      </p:sp>
      <p:sp>
        <p:nvSpPr>
          <p:cNvPr id="39" name="TextBox 38"/>
          <p:cNvSpPr txBox="1"/>
          <p:nvPr/>
        </p:nvSpPr>
        <p:spPr>
          <a:xfrm>
            <a:off x="5085639" y="5137666"/>
            <a:ext cx="1616323" cy="369332"/>
          </a:xfrm>
          <a:prstGeom prst="rect">
            <a:avLst/>
          </a:prstGeom>
          <a:noFill/>
        </p:spPr>
        <p:txBody>
          <a:bodyPr wrap="none" rtlCol="0">
            <a:spAutoFit/>
          </a:bodyPr>
          <a:lstStyle/>
          <a:p>
            <a:r>
              <a:rPr lang="en-US" dirty="0">
                <a:solidFill>
                  <a:schemeClr val="accent2">
                    <a:lumMod val="50000"/>
                  </a:schemeClr>
                </a:solidFill>
              </a:rPr>
              <a:t>System settings</a:t>
            </a:r>
          </a:p>
        </p:txBody>
      </p:sp>
    </p:spTree>
    <p:extLst>
      <p:ext uri="{BB962C8B-B14F-4D97-AF65-F5344CB8AC3E}">
        <p14:creationId xmlns:p14="http://schemas.microsoft.com/office/powerpoint/2010/main" val="3423542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Obstáculo</a:t>
            </a:r>
            <a:r>
              <a:rPr lang="en-US" dirty="0"/>
              <a:t> #4: </a:t>
            </a:r>
            <a:r>
              <a:rPr lang="en-US" dirty="0" err="1"/>
              <a:t>Acessibilidade</a:t>
            </a:r>
            <a:r>
              <a:rPr lang="en-US" dirty="0"/>
              <a:t> da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55</a:t>
            </a:fld>
            <a:endParaRPr lang="en-US" dirty="0"/>
          </a:p>
        </p:txBody>
      </p:sp>
      <p:sp>
        <p:nvSpPr>
          <p:cNvPr id="6" name="Content Placeholder 5"/>
          <p:cNvSpPr>
            <a:spLocks noGrp="1"/>
          </p:cNvSpPr>
          <p:nvPr>
            <p:ph sz="quarter" idx="1"/>
          </p:nvPr>
        </p:nvSpPr>
        <p:spPr/>
        <p:txBody>
          <a:bodyPr>
            <a:normAutofit/>
          </a:bodyPr>
          <a:lstStyle/>
          <a:p>
            <a:r>
              <a:rPr lang="en-US" sz="2400" b="1" dirty="0" err="1"/>
              <a:t>Acessível</a:t>
            </a:r>
            <a:r>
              <a:rPr lang="en-US" sz="2400" b="1" dirty="0"/>
              <a:t> </a:t>
            </a:r>
            <a:r>
              <a:rPr lang="en-US" sz="2400" b="1" dirty="0" err="1"/>
              <a:t>localmente</a:t>
            </a:r>
            <a:endParaRPr lang="en-US" sz="2400" b="1" dirty="0"/>
          </a:p>
          <a:p>
            <a:pPr lvl="1"/>
            <a:r>
              <a:rPr lang="en-US" sz="2000" dirty="0"/>
              <a:t>Ex., </a:t>
            </a:r>
            <a:r>
              <a:rPr lang="en-US" sz="2000" dirty="0" err="1"/>
              <a:t>sistema</a:t>
            </a:r>
            <a:r>
              <a:rPr lang="en-US" sz="2000" dirty="0"/>
              <a:t> de </a:t>
            </a:r>
            <a:r>
              <a:rPr lang="en-US" sz="2000" dirty="0" err="1"/>
              <a:t>ficheiros</a:t>
            </a:r>
            <a:r>
              <a:rPr lang="en-US" sz="2000" dirty="0"/>
              <a:t> de um </a:t>
            </a:r>
            <a:r>
              <a:rPr lang="en-US" sz="2000" dirty="0" err="1"/>
              <a:t>computador</a:t>
            </a:r>
            <a:r>
              <a:rPr lang="en-US" sz="2000" dirty="0"/>
              <a:t> / </a:t>
            </a:r>
            <a:r>
              <a:rPr lang="en-US" sz="2000" dirty="0" err="1"/>
              <a:t>telefone</a:t>
            </a:r>
            <a:r>
              <a:rPr lang="en-US" sz="2000" dirty="0"/>
              <a:t> </a:t>
            </a:r>
            <a:r>
              <a:rPr lang="en-US" sz="2000" dirty="0" err="1"/>
              <a:t>apreendido</a:t>
            </a:r>
            <a:endParaRPr lang="en-US" sz="2000" dirty="0"/>
          </a:p>
          <a:p>
            <a:endParaRPr lang="en-US" sz="2400" dirty="0"/>
          </a:p>
          <a:p>
            <a:endParaRPr lang="en-US" sz="2400" dirty="0"/>
          </a:p>
          <a:p>
            <a:r>
              <a:rPr lang="en-US" sz="2400" b="1" dirty="0" err="1"/>
              <a:t>Acessível</a:t>
            </a:r>
            <a:r>
              <a:rPr lang="en-US" sz="2400" b="1" dirty="0"/>
              <a:t> </a:t>
            </a:r>
            <a:r>
              <a:rPr lang="en-US" sz="2400" b="1" dirty="0" err="1"/>
              <a:t>remotamente</a:t>
            </a:r>
            <a:endParaRPr lang="en-US" sz="2400" b="1" dirty="0"/>
          </a:p>
          <a:p>
            <a:pPr lvl="1"/>
            <a:r>
              <a:rPr lang="en-US" sz="2000" dirty="0"/>
              <a:t>Ex., </a:t>
            </a:r>
            <a:r>
              <a:rPr lang="en-US" sz="2000" dirty="0" err="1"/>
              <a:t>conta</a:t>
            </a:r>
            <a:r>
              <a:rPr lang="en-US" sz="2000" dirty="0"/>
              <a:t> </a:t>
            </a:r>
            <a:r>
              <a:rPr lang="en-US" sz="2000" dirty="0" err="1"/>
              <a:t>gmail</a:t>
            </a:r>
            <a:r>
              <a:rPr lang="en-US" sz="2000" dirty="0"/>
              <a:t> </a:t>
            </a:r>
            <a:r>
              <a:rPr lang="en-US" sz="2000" dirty="0" err="1"/>
              <a:t>em</a:t>
            </a:r>
            <a:r>
              <a:rPr lang="en-US" sz="2000" dirty="0"/>
              <a:t> que o </a:t>
            </a:r>
            <a:r>
              <a:rPr lang="en-US" sz="2000" dirty="0" err="1"/>
              <a:t>investigador</a:t>
            </a:r>
            <a:r>
              <a:rPr lang="en-US" sz="2000" dirty="0"/>
              <a:t> </a:t>
            </a:r>
            <a:r>
              <a:rPr lang="en-US" sz="2000" dirty="0" err="1"/>
              <a:t>sabe</a:t>
            </a:r>
            <a:r>
              <a:rPr lang="en-US" sz="2000" dirty="0"/>
              <a:t> a password</a:t>
            </a:r>
          </a:p>
          <a:p>
            <a:endParaRPr lang="en-US" sz="2400" dirty="0"/>
          </a:p>
          <a:p>
            <a:endParaRPr lang="en-US" sz="2400" dirty="0"/>
          </a:p>
          <a:p>
            <a:r>
              <a:rPr lang="en-US" sz="2400" b="1" dirty="0" err="1"/>
              <a:t>Inacessível</a:t>
            </a:r>
            <a:endParaRPr lang="en-US" sz="2400" b="1" dirty="0"/>
          </a:p>
          <a:p>
            <a:pPr lvl="1"/>
            <a:r>
              <a:rPr lang="en-US" sz="2000" dirty="0"/>
              <a:t>Ex., </a:t>
            </a:r>
            <a:r>
              <a:rPr lang="en-US" sz="2000" dirty="0" err="1"/>
              <a:t>sistema</a:t>
            </a:r>
            <a:r>
              <a:rPr lang="en-US" sz="2000" dirty="0"/>
              <a:t> de </a:t>
            </a:r>
            <a:r>
              <a:rPr lang="en-US" sz="2000" dirty="0" err="1"/>
              <a:t>ficheiro</a:t>
            </a:r>
            <a:r>
              <a:rPr lang="en-US" sz="2000" dirty="0"/>
              <a:t> </a:t>
            </a:r>
            <a:r>
              <a:rPr lang="en-US" sz="2000" dirty="0" err="1"/>
              <a:t>cifrado</a:t>
            </a:r>
            <a:r>
              <a:rPr lang="en-US" sz="2000" dirty="0"/>
              <a:t> </a:t>
            </a:r>
            <a:r>
              <a:rPr lang="en-US" sz="2000" dirty="0" err="1"/>
              <a:t>em</a:t>
            </a:r>
            <a:r>
              <a:rPr lang="en-US" sz="2000" dirty="0"/>
              <a:t> que </a:t>
            </a:r>
            <a:r>
              <a:rPr lang="en-US" sz="2000" dirty="0" err="1"/>
              <a:t>não</a:t>
            </a:r>
            <a:r>
              <a:rPr lang="en-US" sz="2000" dirty="0"/>
              <a:t> se </a:t>
            </a:r>
            <a:r>
              <a:rPr lang="en-US" sz="2000" dirty="0" err="1"/>
              <a:t>conhece</a:t>
            </a:r>
            <a:r>
              <a:rPr lang="en-US" sz="2000" dirty="0"/>
              <a:t> a </a:t>
            </a:r>
            <a:r>
              <a:rPr lang="en-US" sz="2000" dirty="0" err="1"/>
              <a:t>chave</a:t>
            </a:r>
            <a:r>
              <a:rPr lang="en-US" sz="2000" dirty="0"/>
              <a:t> </a:t>
            </a:r>
            <a:r>
              <a:rPr lang="en-US" sz="2000" dirty="0" err="1"/>
              <a:t>criprográfica</a:t>
            </a:r>
            <a:r>
              <a:rPr lang="en-US" sz="2000" dirty="0"/>
              <a:t>, </a:t>
            </a:r>
            <a:r>
              <a:rPr lang="en-US" sz="2000" dirty="0" err="1"/>
              <a:t>ou</a:t>
            </a:r>
            <a:r>
              <a:rPr lang="en-US" sz="2000" dirty="0"/>
              <a:t> </a:t>
            </a:r>
            <a:r>
              <a:rPr lang="en-US" sz="2000" dirty="0" err="1"/>
              <a:t>está</a:t>
            </a:r>
            <a:r>
              <a:rPr lang="en-US" sz="2000" dirty="0"/>
              <a:t> </a:t>
            </a:r>
            <a:r>
              <a:rPr lang="en-US" sz="2000" dirty="0" err="1"/>
              <a:t>numa</a:t>
            </a:r>
            <a:r>
              <a:rPr lang="en-US" sz="2000" dirty="0"/>
              <a:t> cloud </a:t>
            </a:r>
            <a:r>
              <a:rPr lang="en-US" sz="2000" dirty="0" err="1"/>
              <a:t>privada</a:t>
            </a:r>
            <a:endParaRPr lang="en-US" sz="2000" dirty="0"/>
          </a:p>
        </p:txBody>
      </p:sp>
    </p:spTree>
    <p:extLst>
      <p:ext uri="{BB962C8B-B14F-4D97-AF65-F5344CB8AC3E}">
        <p14:creationId xmlns:p14="http://schemas.microsoft.com/office/powerpoint/2010/main" val="3805009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Outros </a:t>
            </a:r>
            <a:r>
              <a:rPr lang="en-US" dirty="0" err="1"/>
              <a:t>factores</a:t>
            </a:r>
            <a:r>
              <a:rPr lang="en-US" dirty="0"/>
              <a:t> que </a:t>
            </a:r>
            <a:r>
              <a:rPr lang="en-US" dirty="0" err="1"/>
              <a:t>complicam</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56</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b="1" dirty="0"/>
              <a:t>Dados </a:t>
            </a:r>
            <a:r>
              <a:rPr lang="en-US" b="1" dirty="0" err="1"/>
              <a:t>escondidos</a:t>
            </a:r>
            <a:endParaRPr lang="en-US" b="1" dirty="0"/>
          </a:p>
          <a:p>
            <a:pPr lvl="1"/>
            <a:r>
              <a:rPr lang="en-US" dirty="0" err="1"/>
              <a:t>Armazenados</a:t>
            </a:r>
            <a:r>
              <a:rPr lang="en-US" dirty="0"/>
              <a:t> </a:t>
            </a:r>
            <a:r>
              <a:rPr lang="en-US" dirty="0" err="1"/>
              <a:t>em</a:t>
            </a:r>
            <a:r>
              <a:rPr lang="en-US" dirty="0"/>
              <a:t> slack space, </a:t>
            </a:r>
            <a:r>
              <a:rPr lang="en-US" dirty="0" err="1"/>
              <a:t>metadados</a:t>
            </a:r>
            <a:r>
              <a:rPr lang="en-US" dirty="0"/>
              <a:t>, or </a:t>
            </a:r>
            <a:r>
              <a:rPr lang="en-US" dirty="0" err="1"/>
              <a:t>em</a:t>
            </a:r>
            <a:r>
              <a:rPr lang="en-US" dirty="0"/>
              <a:t> </a:t>
            </a:r>
            <a:r>
              <a:rPr lang="en-US" dirty="0" err="1"/>
              <a:t>bebidos</a:t>
            </a:r>
            <a:r>
              <a:rPr lang="en-US" dirty="0"/>
              <a:t> </a:t>
            </a:r>
            <a:r>
              <a:rPr lang="en-US" dirty="0" err="1"/>
              <a:t>em</a:t>
            </a:r>
            <a:r>
              <a:rPr lang="en-US" dirty="0"/>
              <a:t> </a:t>
            </a:r>
            <a:r>
              <a:rPr lang="en-US" dirty="0" err="1"/>
              <a:t>conteúdos</a:t>
            </a:r>
            <a:endParaRPr lang="en-US" dirty="0"/>
          </a:p>
          <a:p>
            <a:pPr lvl="1"/>
            <a:endParaRPr lang="en-US" dirty="0"/>
          </a:p>
          <a:p>
            <a:r>
              <a:rPr lang="en-US" b="1" dirty="0"/>
              <a:t>Dados </a:t>
            </a:r>
            <a:r>
              <a:rPr lang="en-US" b="1" dirty="0" err="1"/>
              <a:t>apagados</a:t>
            </a:r>
            <a:endParaRPr lang="en-US" b="1" dirty="0"/>
          </a:p>
          <a:p>
            <a:pPr lvl="1"/>
            <a:r>
              <a:rPr lang="en-US" dirty="0"/>
              <a:t>Dados </a:t>
            </a:r>
            <a:r>
              <a:rPr lang="en-US" dirty="0" err="1"/>
              <a:t>apagados</a:t>
            </a:r>
            <a:r>
              <a:rPr lang="en-US" dirty="0"/>
              <a:t> mas que </a:t>
            </a:r>
            <a:r>
              <a:rPr lang="en-US" dirty="0" err="1"/>
              <a:t>talvez</a:t>
            </a:r>
            <a:r>
              <a:rPr lang="en-US" dirty="0"/>
              <a:t> </a:t>
            </a:r>
            <a:r>
              <a:rPr lang="en-US" dirty="0" err="1"/>
              <a:t>ainda</a:t>
            </a:r>
            <a:r>
              <a:rPr lang="en-US" dirty="0"/>
              <a:t> </a:t>
            </a:r>
            <a:r>
              <a:rPr lang="en-US" dirty="0" err="1"/>
              <a:t>será</a:t>
            </a:r>
            <a:r>
              <a:rPr lang="en-US" dirty="0"/>
              <a:t> </a:t>
            </a:r>
            <a:r>
              <a:rPr lang="en-US" dirty="0" err="1"/>
              <a:t>possível</a:t>
            </a:r>
            <a:r>
              <a:rPr lang="en-US" dirty="0"/>
              <a:t> </a:t>
            </a:r>
            <a:r>
              <a:rPr lang="en-US" dirty="0" err="1"/>
              <a:t>recuperar</a:t>
            </a:r>
            <a:endParaRPr lang="en-US" dirty="0"/>
          </a:p>
          <a:p>
            <a:endParaRPr lang="en-US" dirty="0"/>
          </a:p>
          <a:p>
            <a:r>
              <a:rPr lang="en-US" b="1" dirty="0"/>
              <a:t>Dados </a:t>
            </a:r>
            <a:r>
              <a:rPr lang="en-US" b="1" dirty="0" err="1"/>
              <a:t>corrompidos</a:t>
            </a:r>
            <a:endParaRPr lang="en-US" b="1" dirty="0"/>
          </a:p>
          <a:p>
            <a:pPr lvl="1"/>
            <a:r>
              <a:rPr lang="en-US" dirty="0" err="1"/>
              <a:t>Sectores</a:t>
            </a:r>
            <a:r>
              <a:rPr lang="en-US" dirty="0"/>
              <a:t> </a:t>
            </a:r>
            <a:r>
              <a:rPr lang="en-US" dirty="0" err="1"/>
              <a:t>estragados</a:t>
            </a:r>
            <a:r>
              <a:rPr lang="en-US" dirty="0"/>
              <a:t>, imagens </a:t>
            </a:r>
            <a:r>
              <a:rPr lang="en-US" dirty="0" err="1"/>
              <a:t>danificadas</a:t>
            </a:r>
            <a:r>
              <a:rPr lang="en-US" dirty="0"/>
              <a:t>, etc.</a:t>
            </a:r>
          </a:p>
          <a:p>
            <a:endParaRPr lang="en-US" dirty="0"/>
          </a:p>
          <a:p>
            <a:r>
              <a:rPr lang="en-US" b="1" dirty="0"/>
              <a:t>Dados </a:t>
            </a:r>
            <a:r>
              <a:rPr lang="en-US" b="1" dirty="0" err="1"/>
              <a:t>cifrados</a:t>
            </a:r>
            <a:endParaRPr lang="en-US" b="1" dirty="0"/>
          </a:p>
          <a:p>
            <a:pPr lvl="1"/>
            <a:r>
              <a:rPr lang="en-US" dirty="0" err="1"/>
              <a:t>Ficheiros</a:t>
            </a:r>
            <a:r>
              <a:rPr lang="en-US" dirty="0"/>
              <a:t> </a:t>
            </a:r>
            <a:r>
              <a:rPr lang="en-US" dirty="0" err="1"/>
              <a:t>cifrados</a:t>
            </a:r>
            <a:endParaRPr lang="en-US" dirty="0"/>
          </a:p>
          <a:p>
            <a:endParaRPr lang="en-US" dirty="0"/>
          </a:p>
          <a:p>
            <a:endParaRPr lang="en-US" dirty="0"/>
          </a:p>
        </p:txBody>
      </p:sp>
    </p:spTree>
    <p:extLst>
      <p:ext uri="{BB962C8B-B14F-4D97-AF65-F5344CB8AC3E}">
        <p14:creationId xmlns:p14="http://schemas.microsoft.com/office/powerpoint/2010/main" val="582610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tack-of-book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305565"/>
            <a:ext cx="2613543" cy="4333235"/>
          </a:xfrm>
          <a:prstGeom prst="rect">
            <a:avLst/>
          </a:prstGeom>
        </p:spPr>
      </p:pic>
      <p:sp>
        <p:nvSpPr>
          <p:cNvPr id="2" name="Title 1"/>
          <p:cNvSpPr>
            <a:spLocks noGrp="1"/>
          </p:cNvSpPr>
          <p:nvPr>
            <p:ph type="title"/>
          </p:nvPr>
        </p:nvSpPr>
        <p:spPr/>
        <p:txBody>
          <a:bodyPr>
            <a:normAutofit fontScale="90000"/>
          </a:bodyPr>
          <a:lstStyle/>
          <a:p>
            <a:r>
              <a:rPr lang="en-US" dirty="0" err="1"/>
              <a:t>Obstáculo</a:t>
            </a:r>
            <a:r>
              <a:rPr lang="en-US" dirty="0"/>
              <a:t> #5: </a:t>
            </a:r>
            <a:r>
              <a:rPr lang="en-US" dirty="0" err="1"/>
              <a:t>Potencialmente</a:t>
            </a:r>
            <a:r>
              <a:rPr lang="en-US" dirty="0"/>
              <a:t> </a:t>
            </a:r>
            <a:r>
              <a:rPr lang="en-US" dirty="0" err="1"/>
              <a:t>muitos</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57</a:t>
            </a:fld>
            <a:endParaRPr lang="en-US" dirty="0"/>
          </a:p>
        </p:txBody>
      </p:sp>
      <p:sp>
        <p:nvSpPr>
          <p:cNvPr id="6" name="Content Placeholder 5"/>
          <p:cNvSpPr>
            <a:spLocks noGrp="1"/>
          </p:cNvSpPr>
          <p:nvPr>
            <p:ph sz="quarter" idx="1"/>
          </p:nvPr>
        </p:nvSpPr>
        <p:spPr>
          <a:xfrm>
            <a:off x="304800" y="1409934"/>
            <a:ext cx="6705600" cy="3162066"/>
          </a:xfrm>
        </p:spPr>
        <p:txBody>
          <a:bodyPr>
            <a:normAutofit/>
          </a:bodyPr>
          <a:lstStyle/>
          <a:p>
            <a:r>
              <a:rPr lang="en-US" sz="2400" dirty="0"/>
              <a:t>Dados </a:t>
            </a:r>
            <a:r>
              <a:rPr lang="en-US" sz="2400" dirty="0" err="1"/>
              <a:t>gerados</a:t>
            </a:r>
            <a:r>
              <a:rPr lang="en-US" sz="2400" dirty="0"/>
              <a:t> </a:t>
            </a:r>
            <a:r>
              <a:rPr lang="en-US" sz="2400" dirty="0" err="1"/>
              <a:t>em</a:t>
            </a:r>
            <a:r>
              <a:rPr lang="en-US" sz="2400" dirty="0"/>
              <a:t> 2010</a:t>
            </a:r>
          </a:p>
          <a:p>
            <a:pPr lvl="1"/>
            <a:r>
              <a:rPr lang="en-US" sz="2000" dirty="0"/>
              <a:t>1200 </a:t>
            </a:r>
            <a:r>
              <a:rPr lang="en-US" sz="2000" dirty="0" err="1"/>
              <a:t>triliões</a:t>
            </a:r>
            <a:r>
              <a:rPr lang="en-US" sz="2000" dirty="0"/>
              <a:t> de gigabytes (1.2 zettabytes)</a:t>
            </a:r>
          </a:p>
          <a:p>
            <a:pPr lvl="1"/>
            <a:r>
              <a:rPr lang="en-US" sz="2000" dirty="0"/>
              <a:t>89 </a:t>
            </a:r>
            <a:r>
              <a:rPr lang="en-US" sz="2000" dirty="0" err="1"/>
              <a:t>pilhas</a:t>
            </a:r>
            <a:r>
              <a:rPr lang="en-US" sz="2000" dirty="0"/>
              <a:t> de </a:t>
            </a:r>
            <a:r>
              <a:rPr lang="en-US" sz="2000" dirty="0" err="1"/>
              <a:t>livros</a:t>
            </a:r>
            <a:r>
              <a:rPr lang="en-US" sz="2000" dirty="0"/>
              <a:t> </a:t>
            </a:r>
            <a:r>
              <a:rPr lang="en-US" sz="2000" dirty="0" err="1"/>
              <a:t>cada</a:t>
            </a:r>
            <a:r>
              <a:rPr lang="en-US" sz="2000" dirty="0"/>
              <a:t> </a:t>
            </a:r>
            <a:r>
              <a:rPr lang="en-US" sz="2000" dirty="0" err="1"/>
              <a:t>uma</a:t>
            </a:r>
            <a:r>
              <a:rPr lang="en-US" sz="2000" dirty="0"/>
              <a:t> </a:t>
            </a:r>
            <a:r>
              <a:rPr lang="en-US" sz="2000" dirty="0" err="1"/>
              <a:t>desde</a:t>
            </a:r>
            <a:r>
              <a:rPr lang="en-US" sz="2000" dirty="0"/>
              <a:t> a Terra </a:t>
            </a:r>
            <a:r>
              <a:rPr lang="en-US" sz="2000" dirty="0" err="1"/>
              <a:t>ao</a:t>
            </a:r>
            <a:r>
              <a:rPr lang="en-US" sz="2000" dirty="0"/>
              <a:t> Sol</a:t>
            </a:r>
          </a:p>
          <a:p>
            <a:pPr lvl="1"/>
            <a:endParaRPr lang="en-US" sz="2000" dirty="0"/>
          </a:p>
          <a:p>
            <a:pPr lvl="1"/>
            <a:endParaRPr lang="en-US" sz="2000" dirty="0"/>
          </a:p>
          <a:p>
            <a:r>
              <a:rPr lang="en-US" sz="2600" dirty="0" err="1"/>
              <a:t>Pode</a:t>
            </a:r>
            <a:r>
              <a:rPr lang="en-US" sz="2600" dirty="0"/>
              <a:t> </a:t>
            </a:r>
            <a:r>
              <a:rPr lang="en-US" sz="2600" dirty="0" err="1"/>
              <a:t>ser</a:t>
            </a:r>
            <a:r>
              <a:rPr lang="en-US" sz="2600" dirty="0"/>
              <a:t> </a:t>
            </a:r>
            <a:r>
              <a:rPr lang="en-US" sz="2600" dirty="0" err="1"/>
              <a:t>necessário</a:t>
            </a:r>
            <a:r>
              <a:rPr lang="en-US" sz="2600" dirty="0"/>
              <a:t> </a:t>
            </a:r>
            <a:r>
              <a:rPr lang="en-US" sz="2600" dirty="0" err="1"/>
              <a:t>fazer</a:t>
            </a:r>
            <a:r>
              <a:rPr lang="en-US" sz="2600" dirty="0"/>
              <a:t> </a:t>
            </a:r>
            <a:r>
              <a:rPr lang="en-US" sz="2600" dirty="0" err="1"/>
              <a:t>uma</a:t>
            </a:r>
            <a:r>
              <a:rPr lang="en-US" sz="2600" dirty="0"/>
              <a:t> </a:t>
            </a:r>
            <a:r>
              <a:rPr lang="en-US" sz="2600" b="1" dirty="0" err="1"/>
              <a:t>triagem</a:t>
            </a:r>
            <a:endParaRPr lang="en-US" sz="2600" dirty="0"/>
          </a:p>
        </p:txBody>
      </p:sp>
      <p:pic>
        <p:nvPicPr>
          <p:cNvPr id="9" name="Picture 8"/>
          <p:cNvPicPr>
            <a:picLocks noChangeAspect="1"/>
          </p:cNvPicPr>
          <p:nvPr/>
        </p:nvPicPr>
        <p:blipFill>
          <a:blip r:embed="rId4"/>
          <a:stretch>
            <a:fillRect/>
          </a:stretch>
        </p:blipFill>
        <p:spPr>
          <a:xfrm>
            <a:off x="1065245" y="4267200"/>
            <a:ext cx="5487955" cy="1712801"/>
          </a:xfrm>
          <a:prstGeom prst="rect">
            <a:avLst/>
          </a:prstGeom>
          <a:ln>
            <a:solidFill>
              <a:srgbClr val="373D54"/>
            </a:solidFill>
          </a:ln>
        </p:spPr>
      </p:pic>
    </p:spTree>
    <p:extLst>
      <p:ext uri="{BB962C8B-B14F-4D97-AF65-F5344CB8AC3E}">
        <p14:creationId xmlns:p14="http://schemas.microsoft.com/office/powerpoint/2010/main" val="3369085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err="1"/>
              <a:t>Acquisição</a:t>
            </a:r>
            <a:r>
              <a:rPr lang="en-US" dirty="0"/>
              <a:t> de </a:t>
            </a:r>
            <a:r>
              <a:rPr lang="en-US" dirty="0" err="1"/>
              <a:t>prova</a:t>
            </a:r>
            <a:r>
              <a:rPr lang="en-US" dirty="0"/>
              <a:t> de </a:t>
            </a:r>
            <a:r>
              <a:rPr lang="en-US" dirty="0" err="1"/>
              <a:t>computadores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58</a:t>
            </a:fld>
            <a:endParaRPr lang="en-US" dirty="0"/>
          </a:p>
        </p:txBody>
      </p:sp>
    </p:spTree>
    <p:extLst>
      <p:ext uri="{BB962C8B-B14F-4D97-AF65-F5344CB8AC3E}">
        <p14:creationId xmlns:p14="http://schemas.microsoft.com/office/powerpoint/2010/main" val="3412843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24800" cy="914400"/>
          </a:xfrm>
        </p:spPr>
        <p:txBody>
          <a:bodyPr>
            <a:normAutofit fontScale="90000"/>
          </a:bodyPr>
          <a:lstStyle/>
          <a:p>
            <a:r>
              <a:rPr lang="en-US" dirty="0" err="1"/>
              <a:t>Dispositivos</a:t>
            </a:r>
            <a:r>
              <a:rPr lang="en-US" dirty="0"/>
              <a:t> de </a:t>
            </a:r>
            <a:r>
              <a:rPr lang="en-US" dirty="0" err="1"/>
              <a:t>armazenamento</a:t>
            </a:r>
            <a:r>
              <a:rPr lang="en-US" dirty="0"/>
              <a:t> </a:t>
            </a:r>
            <a:r>
              <a:rPr lang="en-US" dirty="0" err="1"/>
              <a:t>na</a:t>
            </a:r>
            <a:r>
              <a:rPr lang="en-US" dirty="0"/>
              <a:t> </a:t>
            </a:r>
            <a:r>
              <a:rPr lang="en-US" dirty="0" err="1"/>
              <a:t>cena</a:t>
            </a:r>
            <a:r>
              <a:rPr lang="en-US" dirty="0"/>
              <a:t> do crime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59</a:t>
            </a:fld>
            <a:endParaRPr lang="en-US" dirty="0"/>
          </a:p>
        </p:txBody>
      </p:sp>
      <p:sp>
        <p:nvSpPr>
          <p:cNvPr id="6" name="Content Placeholder 5"/>
          <p:cNvSpPr>
            <a:spLocks noGrp="1"/>
          </p:cNvSpPr>
          <p:nvPr>
            <p:ph sz="quarter" idx="1"/>
          </p:nvPr>
        </p:nvSpPr>
        <p:spPr/>
        <p:txBody>
          <a:bodyPr/>
          <a:lstStyle/>
          <a:p>
            <a:pPr marL="0" indent="0" algn="ctr">
              <a:buNone/>
            </a:pPr>
            <a:r>
              <a:rPr lang="en-US" b="1" dirty="0"/>
              <a:t>Como </a:t>
            </a:r>
            <a:r>
              <a:rPr lang="en-US" b="1" dirty="0" err="1"/>
              <a:t>manusear</a:t>
            </a:r>
            <a:r>
              <a:rPr lang="en-US" b="1" dirty="0"/>
              <a:t> </a:t>
            </a:r>
            <a:r>
              <a:rPr lang="en-US" b="1" dirty="0" err="1"/>
              <a:t>esses</a:t>
            </a:r>
            <a:r>
              <a:rPr lang="en-US" b="1" dirty="0"/>
              <a:t> </a:t>
            </a:r>
            <a:r>
              <a:rPr lang="en-US" b="1" dirty="0" err="1"/>
              <a:t>dispositivos</a:t>
            </a:r>
            <a:r>
              <a:rPr lang="en-US" b="1" dirty="0"/>
              <a:t>?</a:t>
            </a:r>
          </a:p>
        </p:txBody>
      </p:sp>
      <p:pic>
        <p:nvPicPr>
          <p:cNvPr id="8" name="Picture 7"/>
          <p:cNvPicPr>
            <a:picLocks noChangeAspect="1"/>
          </p:cNvPicPr>
          <p:nvPr/>
        </p:nvPicPr>
        <p:blipFill>
          <a:blip r:embed="rId2"/>
          <a:stretch>
            <a:fillRect/>
          </a:stretch>
        </p:blipFill>
        <p:spPr>
          <a:xfrm>
            <a:off x="152400" y="2331949"/>
            <a:ext cx="3937000" cy="3383051"/>
          </a:xfrm>
          <a:prstGeom prst="rect">
            <a:avLst/>
          </a:prstGeom>
        </p:spPr>
      </p:pic>
      <p:pic>
        <p:nvPicPr>
          <p:cNvPr id="10" name="Picture 9"/>
          <p:cNvPicPr>
            <a:picLocks noChangeAspect="1"/>
          </p:cNvPicPr>
          <p:nvPr/>
        </p:nvPicPr>
        <p:blipFill rotWithShape="1">
          <a:blip r:embed="rId3"/>
          <a:srcRect b="34166"/>
          <a:stretch/>
        </p:blipFill>
        <p:spPr>
          <a:xfrm>
            <a:off x="4267200" y="2590800"/>
            <a:ext cx="2305640" cy="1574800"/>
          </a:xfrm>
          <a:prstGeom prst="rect">
            <a:avLst/>
          </a:prstGeom>
        </p:spPr>
      </p:pic>
      <p:pic>
        <p:nvPicPr>
          <p:cNvPr id="11" name="Picture 10"/>
          <p:cNvPicPr>
            <a:picLocks noChangeAspect="1"/>
          </p:cNvPicPr>
          <p:nvPr/>
        </p:nvPicPr>
        <p:blipFill>
          <a:blip r:embed="rId4"/>
          <a:stretch>
            <a:fillRect/>
          </a:stretch>
        </p:blipFill>
        <p:spPr>
          <a:xfrm>
            <a:off x="4343400" y="4953000"/>
            <a:ext cx="3183569" cy="1259946"/>
          </a:xfrm>
          <a:prstGeom prst="rect">
            <a:avLst/>
          </a:prstGeom>
        </p:spPr>
      </p:pic>
      <p:pic>
        <p:nvPicPr>
          <p:cNvPr id="12" name="Picture 11"/>
          <p:cNvPicPr>
            <a:picLocks noChangeAspect="1"/>
          </p:cNvPicPr>
          <p:nvPr/>
        </p:nvPicPr>
        <p:blipFill>
          <a:blip r:embed="rId5"/>
          <a:stretch>
            <a:fillRect/>
          </a:stretch>
        </p:blipFill>
        <p:spPr>
          <a:xfrm>
            <a:off x="7086600" y="2561983"/>
            <a:ext cx="1692058" cy="2656348"/>
          </a:xfrm>
          <a:prstGeom prst="rect">
            <a:avLst/>
          </a:prstGeom>
        </p:spPr>
      </p:pic>
      <p:sp>
        <p:nvSpPr>
          <p:cNvPr id="13" name="TextBox 12"/>
          <p:cNvSpPr txBox="1"/>
          <p:nvPr/>
        </p:nvSpPr>
        <p:spPr>
          <a:xfrm>
            <a:off x="715446" y="1981200"/>
            <a:ext cx="2865954" cy="369332"/>
          </a:xfrm>
          <a:prstGeom prst="rect">
            <a:avLst/>
          </a:prstGeom>
          <a:noFill/>
        </p:spPr>
        <p:txBody>
          <a:bodyPr wrap="square" rtlCol="0">
            <a:spAutoFit/>
          </a:bodyPr>
          <a:lstStyle/>
          <a:p>
            <a:pPr algn="ctr"/>
            <a:r>
              <a:rPr lang="en-US" b="1" dirty="0"/>
              <a:t>Discos </a:t>
            </a:r>
            <a:r>
              <a:rPr lang="en-US" b="1" dirty="0" err="1"/>
              <a:t>rígidos</a:t>
            </a:r>
            <a:endParaRPr lang="en-US" b="1" dirty="0"/>
          </a:p>
        </p:txBody>
      </p:sp>
      <p:sp>
        <p:nvSpPr>
          <p:cNvPr id="14" name="TextBox 13"/>
          <p:cNvSpPr txBox="1"/>
          <p:nvPr/>
        </p:nvSpPr>
        <p:spPr>
          <a:xfrm>
            <a:off x="6477000" y="1828800"/>
            <a:ext cx="2865954" cy="646331"/>
          </a:xfrm>
          <a:prstGeom prst="rect">
            <a:avLst/>
          </a:prstGeom>
          <a:noFill/>
        </p:spPr>
        <p:txBody>
          <a:bodyPr wrap="square" rtlCol="0">
            <a:spAutoFit/>
          </a:bodyPr>
          <a:lstStyle/>
          <a:p>
            <a:pPr algn="ctr"/>
            <a:r>
              <a:rPr lang="en-US" b="1" dirty="0"/>
              <a:t>External </a:t>
            </a:r>
          </a:p>
          <a:p>
            <a:pPr algn="ctr"/>
            <a:r>
              <a:rPr lang="en-US" b="1" dirty="0"/>
              <a:t>Hard Drives</a:t>
            </a:r>
          </a:p>
        </p:txBody>
      </p:sp>
      <p:sp>
        <p:nvSpPr>
          <p:cNvPr id="15" name="TextBox 14"/>
          <p:cNvSpPr txBox="1"/>
          <p:nvPr/>
        </p:nvSpPr>
        <p:spPr>
          <a:xfrm>
            <a:off x="4068246" y="2192651"/>
            <a:ext cx="2865954" cy="369332"/>
          </a:xfrm>
          <a:prstGeom prst="rect">
            <a:avLst/>
          </a:prstGeom>
          <a:noFill/>
        </p:spPr>
        <p:txBody>
          <a:bodyPr wrap="square" rtlCol="0">
            <a:spAutoFit/>
          </a:bodyPr>
          <a:lstStyle/>
          <a:p>
            <a:pPr algn="ctr"/>
            <a:r>
              <a:rPr lang="en-US" b="1" dirty="0"/>
              <a:t>Thumb Drives</a:t>
            </a:r>
          </a:p>
        </p:txBody>
      </p:sp>
      <p:sp>
        <p:nvSpPr>
          <p:cNvPr id="16" name="TextBox 15"/>
          <p:cNvSpPr txBox="1"/>
          <p:nvPr/>
        </p:nvSpPr>
        <p:spPr>
          <a:xfrm>
            <a:off x="4373046" y="4583668"/>
            <a:ext cx="2865954" cy="369332"/>
          </a:xfrm>
          <a:prstGeom prst="rect">
            <a:avLst/>
          </a:prstGeom>
          <a:noFill/>
        </p:spPr>
        <p:txBody>
          <a:bodyPr wrap="square" rtlCol="0">
            <a:spAutoFit/>
          </a:bodyPr>
          <a:lstStyle/>
          <a:p>
            <a:pPr algn="ctr"/>
            <a:r>
              <a:rPr lang="en-US" b="1" dirty="0"/>
              <a:t>Memory Cards</a:t>
            </a:r>
          </a:p>
        </p:txBody>
      </p:sp>
    </p:spTree>
    <p:extLst>
      <p:ext uri="{BB962C8B-B14F-4D97-AF65-F5344CB8AC3E}">
        <p14:creationId xmlns:p14="http://schemas.microsoft.com/office/powerpoint/2010/main" val="369478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 que </a:t>
            </a:r>
            <a:r>
              <a:rPr lang="en-US" dirty="0" err="1"/>
              <a:t>é</a:t>
            </a:r>
            <a:r>
              <a:rPr lang="en-US" dirty="0"/>
              <a:t>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a:t>
            </a:fld>
            <a:endParaRPr lang="en-US" dirty="0"/>
          </a:p>
        </p:txBody>
      </p:sp>
      <p:sp>
        <p:nvSpPr>
          <p:cNvPr id="6" name="Content Placeholder 5"/>
          <p:cNvSpPr>
            <a:spLocks noGrp="1"/>
          </p:cNvSpPr>
          <p:nvPr>
            <p:ph sz="quarter"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Content Placeholder 5"/>
          <p:cNvSpPr txBox="1">
            <a:spLocks/>
          </p:cNvSpPr>
          <p:nvPr/>
        </p:nvSpPr>
        <p:spPr>
          <a:xfrm>
            <a:off x="457200" y="1371600"/>
            <a:ext cx="8382000"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b="1" dirty="0"/>
          </a:p>
          <a:p>
            <a:r>
              <a:rPr lang="en-US" b="1" dirty="0" err="1"/>
              <a:t>Prova</a:t>
            </a:r>
            <a:r>
              <a:rPr lang="en-US" b="1" dirty="0"/>
              <a:t> digital:</a:t>
            </a:r>
            <a:r>
              <a:rPr lang="en-US" dirty="0"/>
              <a:t> </a:t>
            </a:r>
            <a:r>
              <a:rPr lang="en-US" dirty="0" err="1"/>
              <a:t>consiste</a:t>
            </a:r>
            <a:r>
              <a:rPr lang="en-US" dirty="0"/>
              <a:t> </a:t>
            </a:r>
            <a:r>
              <a:rPr lang="en-US" dirty="0" err="1"/>
              <a:t>em</a:t>
            </a:r>
            <a:r>
              <a:rPr lang="en-US" dirty="0"/>
              <a:t> </a:t>
            </a:r>
            <a:r>
              <a:rPr lang="en-US" dirty="0" err="1"/>
              <a:t>toda</a:t>
            </a:r>
            <a:r>
              <a:rPr lang="en-US" dirty="0"/>
              <a:t> a </a:t>
            </a:r>
            <a:r>
              <a:rPr lang="en-US" dirty="0" err="1"/>
              <a:t>informação</a:t>
            </a:r>
            <a:r>
              <a:rPr lang="en-US" dirty="0"/>
              <a:t> de </a:t>
            </a:r>
            <a:r>
              <a:rPr lang="en-US" dirty="0" err="1"/>
              <a:t>teor</a:t>
            </a:r>
            <a:r>
              <a:rPr lang="en-US" dirty="0"/>
              <a:t> </a:t>
            </a:r>
            <a:r>
              <a:rPr lang="en-US" dirty="0" err="1"/>
              <a:t>probatório</a:t>
            </a:r>
            <a:r>
              <a:rPr lang="en-US" dirty="0"/>
              <a:t> </a:t>
            </a:r>
            <a:r>
              <a:rPr lang="en-US" dirty="0" err="1"/>
              <a:t>armazenada</a:t>
            </a:r>
            <a:r>
              <a:rPr lang="en-US" dirty="0"/>
              <a:t> </a:t>
            </a:r>
            <a:r>
              <a:rPr lang="en-US" dirty="0" err="1"/>
              <a:t>ou</a:t>
            </a:r>
            <a:r>
              <a:rPr lang="en-US" dirty="0"/>
              <a:t> </a:t>
            </a:r>
            <a:r>
              <a:rPr lang="en-US" dirty="0" err="1"/>
              <a:t>transmitida</a:t>
            </a:r>
            <a:r>
              <a:rPr lang="en-US" dirty="0"/>
              <a:t> </a:t>
            </a:r>
            <a:r>
              <a:rPr lang="en-US" dirty="0" err="1"/>
              <a:t>em</a:t>
            </a:r>
            <a:r>
              <a:rPr lang="en-US" dirty="0"/>
              <a:t> </a:t>
            </a:r>
            <a:r>
              <a:rPr lang="en-US" dirty="0" err="1"/>
              <a:t>formato</a:t>
            </a:r>
            <a:r>
              <a:rPr lang="en-US" dirty="0"/>
              <a:t> digital que </a:t>
            </a:r>
            <a:r>
              <a:rPr lang="en-US" dirty="0" err="1"/>
              <a:t>possa</a:t>
            </a:r>
            <a:r>
              <a:rPr lang="en-US" dirty="0"/>
              <a:t> </a:t>
            </a:r>
            <a:r>
              <a:rPr lang="en-US" dirty="0" err="1"/>
              <a:t>ser</a:t>
            </a:r>
            <a:r>
              <a:rPr lang="en-US" dirty="0"/>
              <a:t> </a:t>
            </a:r>
            <a:r>
              <a:rPr lang="en-US" dirty="0" err="1"/>
              <a:t>usada</a:t>
            </a:r>
            <a:r>
              <a:rPr lang="en-US" dirty="0"/>
              <a:t> </a:t>
            </a:r>
            <a:r>
              <a:rPr lang="en-US" dirty="0" err="1"/>
              <a:t>em</a:t>
            </a:r>
            <a:r>
              <a:rPr lang="en-US" dirty="0"/>
              <a:t> tribunal</a:t>
            </a:r>
          </a:p>
          <a:p>
            <a:pPr marL="274320" lvl="1" indent="0">
              <a:buNone/>
            </a:pPr>
            <a:endParaRPr lang="en-US" dirty="0"/>
          </a:p>
          <a:p>
            <a:pPr lvl="1"/>
            <a:r>
              <a:rPr lang="en-US" dirty="0"/>
              <a:t>Ex., emails, </a:t>
            </a:r>
            <a:r>
              <a:rPr lang="en-US" dirty="0" err="1"/>
              <a:t>fotografias</a:t>
            </a:r>
            <a:r>
              <a:rPr lang="en-US" dirty="0"/>
              <a:t> </a:t>
            </a:r>
            <a:r>
              <a:rPr lang="en-US" dirty="0" err="1"/>
              <a:t>digitais</a:t>
            </a:r>
            <a:r>
              <a:rPr lang="en-US" dirty="0"/>
              <a:t>, </a:t>
            </a:r>
            <a:r>
              <a:rPr lang="en-US" dirty="0" err="1"/>
              <a:t>registos</a:t>
            </a:r>
            <a:r>
              <a:rPr lang="en-US" dirty="0"/>
              <a:t> de </a:t>
            </a:r>
            <a:r>
              <a:rPr lang="en-US" dirty="0" err="1"/>
              <a:t>transações</a:t>
            </a:r>
            <a:r>
              <a:rPr lang="en-US" dirty="0"/>
              <a:t> ATM, bases de dados, backups, etc.</a:t>
            </a:r>
          </a:p>
          <a:p>
            <a:pPr lvl="1"/>
            <a:endParaRPr lang="en-US" dirty="0"/>
          </a:p>
          <a:p>
            <a:r>
              <a:rPr lang="en-US" dirty="0"/>
              <a:t>O objectivo da </a:t>
            </a:r>
            <a:r>
              <a:rPr lang="en-US" b="1" dirty="0" err="1"/>
              <a:t>segurança</a:t>
            </a:r>
            <a:r>
              <a:rPr lang="en-US" b="1" dirty="0"/>
              <a:t> </a:t>
            </a:r>
            <a:r>
              <a:rPr lang="en-US" b="1" dirty="0" err="1"/>
              <a:t>forense</a:t>
            </a:r>
            <a:r>
              <a:rPr lang="en-US" b="1" dirty="0"/>
              <a:t> </a:t>
            </a:r>
            <a:r>
              <a:rPr lang="en-US" dirty="0" err="1"/>
              <a:t>consiste</a:t>
            </a:r>
            <a:r>
              <a:rPr lang="en-US" dirty="0"/>
              <a:t> </a:t>
            </a:r>
            <a:r>
              <a:rPr lang="en-US" dirty="0" err="1"/>
              <a:t>em</a:t>
            </a:r>
            <a:r>
              <a:rPr lang="en-US" dirty="0"/>
              <a:t> </a:t>
            </a:r>
            <a:r>
              <a:rPr lang="en-US" dirty="0" err="1"/>
              <a:t>explicar</a:t>
            </a:r>
            <a:r>
              <a:rPr lang="en-US" dirty="0"/>
              <a:t> o </a:t>
            </a:r>
            <a:r>
              <a:rPr lang="en-US" dirty="0" err="1"/>
              <a:t>estado</a:t>
            </a:r>
            <a:r>
              <a:rPr lang="en-US" dirty="0"/>
              <a:t> actual de um </a:t>
            </a:r>
            <a:r>
              <a:rPr lang="en-US" dirty="0" err="1"/>
              <a:t>determinado</a:t>
            </a:r>
            <a:r>
              <a:rPr lang="en-US" dirty="0"/>
              <a:t> </a:t>
            </a:r>
            <a:r>
              <a:rPr lang="en-US" dirty="0" err="1"/>
              <a:t>rasto</a:t>
            </a:r>
            <a:r>
              <a:rPr lang="en-US" dirty="0"/>
              <a:t> digital</a:t>
            </a:r>
          </a:p>
          <a:p>
            <a:endParaRPr lang="en-US" dirty="0"/>
          </a:p>
          <a:p>
            <a:endParaRPr lang="en-US" dirty="0"/>
          </a:p>
          <a:p>
            <a:endParaRPr lang="en-US" dirty="0"/>
          </a:p>
          <a:p>
            <a:pPr marL="0" indent="0">
              <a:buNone/>
            </a:pPr>
            <a:endParaRPr lang="en-US" b="1" dirty="0"/>
          </a:p>
        </p:txBody>
      </p:sp>
    </p:spTree>
    <p:extLst>
      <p:ext uri="{BB962C8B-B14F-4D97-AF65-F5344CB8AC3E}">
        <p14:creationId xmlns:p14="http://schemas.microsoft.com/office/powerpoint/2010/main" val="965887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Procedimento</a:t>
            </a:r>
            <a:r>
              <a:rPr lang="en-US" dirty="0"/>
              <a:t> </a:t>
            </a:r>
            <a:r>
              <a:rPr lang="en-US" dirty="0" err="1"/>
              <a:t>geral</a:t>
            </a:r>
            <a:r>
              <a:rPr lang="en-US" dirty="0"/>
              <a:t> para lidar com </a:t>
            </a:r>
            <a:r>
              <a:rPr lang="en-US" dirty="0" err="1"/>
              <a:t>dispositivos</a:t>
            </a:r>
            <a:r>
              <a:rPr lang="en-US" dirty="0"/>
              <a:t> de </a:t>
            </a:r>
            <a:r>
              <a:rPr lang="en-US" dirty="0" err="1"/>
              <a:t>armazenamento</a:t>
            </a:r>
            <a:r>
              <a:rPr lang="en-US" dirty="0"/>
              <a:t> </a:t>
            </a:r>
            <a:r>
              <a:rPr lang="en-US" dirty="0" err="1"/>
              <a:t>persistente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60</a:t>
            </a:fld>
            <a:endParaRPr lang="en-US" dirty="0"/>
          </a:p>
        </p:txBody>
      </p:sp>
      <p:sp>
        <p:nvSpPr>
          <p:cNvPr id="6" name="Content Placeholder 5"/>
          <p:cNvSpPr>
            <a:spLocks noGrp="1"/>
          </p:cNvSpPr>
          <p:nvPr>
            <p:ph sz="quarter" idx="1"/>
          </p:nvPr>
        </p:nvSpPr>
        <p:spPr/>
        <p:txBody>
          <a:bodyPr>
            <a:normAutofit/>
          </a:bodyPr>
          <a:lstStyle/>
          <a:p>
            <a:pPr lvl="2"/>
            <a:endParaRPr lang="en-US" sz="1600" dirty="0"/>
          </a:p>
          <a:p>
            <a:r>
              <a:rPr lang="en-US" sz="2400" dirty="0"/>
              <a:t>Se </a:t>
            </a:r>
            <a:r>
              <a:rPr lang="en-US" sz="2400" dirty="0" err="1"/>
              <a:t>pudermos</a:t>
            </a:r>
            <a:r>
              <a:rPr lang="en-US" sz="2400" dirty="0"/>
              <a:t> </a:t>
            </a:r>
            <a:r>
              <a:rPr lang="en-US" sz="2400" dirty="0" err="1"/>
              <a:t>levar</a:t>
            </a:r>
            <a:r>
              <a:rPr lang="en-US" sz="2400" dirty="0"/>
              <a:t> o </a:t>
            </a:r>
            <a:r>
              <a:rPr lang="en-US" sz="2400" dirty="0" err="1"/>
              <a:t>dispositivo</a:t>
            </a:r>
            <a:r>
              <a:rPr lang="en-US" sz="2400" dirty="0"/>
              <a:t>:</a:t>
            </a:r>
          </a:p>
          <a:p>
            <a:pPr lvl="1"/>
            <a:r>
              <a:rPr lang="en-US" sz="2000" dirty="0"/>
              <a:t>“Tag, bag, create chain of custody, bring to lab for data extraction”</a:t>
            </a:r>
          </a:p>
          <a:p>
            <a:endParaRPr lang="en-US" sz="2400" dirty="0"/>
          </a:p>
          <a:p>
            <a:r>
              <a:rPr lang="en-US" sz="2400" dirty="0" err="1"/>
              <a:t>Caso</a:t>
            </a:r>
            <a:r>
              <a:rPr lang="en-US" sz="2400" dirty="0"/>
              <a:t> </a:t>
            </a:r>
            <a:r>
              <a:rPr lang="en-US" sz="2400" dirty="0" err="1"/>
              <a:t>contrário</a:t>
            </a:r>
            <a:r>
              <a:rPr lang="en-US" sz="2400" dirty="0"/>
              <a:t>, </a:t>
            </a:r>
            <a:r>
              <a:rPr lang="en-US" sz="2400" dirty="0" err="1"/>
              <a:t>é</a:t>
            </a:r>
            <a:r>
              <a:rPr lang="en-US" sz="2400" dirty="0"/>
              <a:t> </a:t>
            </a:r>
            <a:r>
              <a:rPr lang="en-US" sz="2400" dirty="0" err="1"/>
              <a:t>preciso</a:t>
            </a:r>
            <a:r>
              <a:rPr lang="en-US" sz="2400" dirty="0"/>
              <a:t> </a:t>
            </a:r>
            <a:r>
              <a:rPr lang="en-US" sz="2400" dirty="0" err="1"/>
              <a:t>efectuar</a:t>
            </a:r>
            <a:r>
              <a:rPr lang="en-US" sz="2400" dirty="0"/>
              <a:t> </a:t>
            </a:r>
            <a:r>
              <a:rPr lang="en-US" sz="2400" dirty="0" err="1"/>
              <a:t>extracção</a:t>
            </a:r>
            <a:r>
              <a:rPr lang="en-US" sz="2400" dirty="0"/>
              <a:t> de dados no local</a:t>
            </a:r>
          </a:p>
          <a:p>
            <a:pPr lvl="1"/>
            <a:r>
              <a:rPr lang="en-US" sz="2000" dirty="0" err="1"/>
              <a:t>Extrair</a:t>
            </a:r>
            <a:r>
              <a:rPr lang="en-US" sz="2000" dirty="0"/>
              <a:t> para a </a:t>
            </a:r>
            <a:r>
              <a:rPr lang="en-US" sz="2000" dirty="0" err="1"/>
              <a:t>estação</a:t>
            </a:r>
            <a:r>
              <a:rPr lang="en-US" sz="2000" dirty="0"/>
              <a:t> </a:t>
            </a:r>
            <a:r>
              <a:rPr lang="en-US" sz="2000" dirty="0" err="1"/>
              <a:t>móvel</a:t>
            </a:r>
            <a:r>
              <a:rPr lang="en-US" sz="2000" dirty="0"/>
              <a:t> </a:t>
            </a:r>
            <a:r>
              <a:rPr lang="en-US" sz="2000" dirty="0" err="1"/>
              <a:t>forense</a:t>
            </a:r>
            <a:r>
              <a:rPr lang="en-US" sz="2000" dirty="0"/>
              <a:t> e </a:t>
            </a:r>
            <a:r>
              <a:rPr lang="en-US" sz="2000" dirty="0" err="1"/>
              <a:t>enviar</a:t>
            </a:r>
            <a:r>
              <a:rPr lang="en-US" sz="2000" dirty="0"/>
              <a:t> para o </a:t>
            </a:r>
            <a:r>
              <a:rPr lang="en-US" sz="2000" dirty="0" err="1"/>
              <a:t>laboratório</a:t>
            </a:r>
            <a:endParaRPr lang="en-US" sz="2000" dirty="0"/>
          </a:p>
          <a:p>
            <a:pPr lvl="1"/>
            <a:endParaRPr lang="en-US" sz="2000" dirty="0"/>
          </a:p>
          <a:p>
            <a:r>
              <a:rPr lang="en-US" sz="2400" dirty="0" err="1"/>
              <a:t>Procedimento</a:t>
            </a:r>
            <a:r>
              <a:rPr lang="en-US" sz="2400" dirty="0"/>
              <a:t> para </a:t>
            </a:r>
            <a:r>
              <a:rPr lang="en-US" sz="2400" dirty="0" err="1"/>
              <a:t>extrair</a:t>
            </a:r>
            <a:r>
              <a:rPr lang="en-US" sz="2400" dirty="0"/>
              <a:t> </a:t>
            </a:r>
            <a:r>
              <a:rPr lang="en-US" sz="2400" dirty="0" err="1"/>
              <a:t>os</a:t>
            </a:r>
            <a:r>
              <a:rPr lang="en-US" sz="2400" dirty="0"/>
              <a:t> dados do </a:t>
            </a:r>
            <a:r>
              <a:rPr lang="en-US" sz="2400" dirty="0" err="1"/>
              <a:t>dispositivo</a:t>
            </a:r>
            <a:r>
              <a:rPr lang="en-US" sz="2400" dirty="0"/>
              <a:t>:</a:t>
            </a:r>
          </a:p>
          <a:p>
            <a:pPr lvl="1"/>
            <a:r>
              <a:rPr lang="en-US" sz="2000" dirty="0" err="1"/>
              <a:t>Copiar</a:t>
            </a:r>
            <a:r>
              <a:rPr lang="en-US" sz="2000" dirty="0"/>
              <a:t> </a:t>
            </a:r>
            <a:r>
              <a:rPr lang="en-US" sz="2000" dirty="0" err="1"/>
              <a:t>os</a:t>
            </a:r>
            <a:r>
              <a:rPr lang="en-US" sz="2000" dirty="0"/>
              <a:t> dados do </a:t>
            </a:r>
            <a:r>
              <a:rPr lang="en-US" sz="2000" dirty="0" err="1"/>
              <a:t>dispositivo</a:t>
            </a:r>
            <a:r>
              <a:rPr lang="en-US" sz="2000" dirty="0"/>
              <a:t> </a:t>
            </a:r>
            <a:r>
              <a:rPr lang="en-US" sz="2000" dirty="0" err="1"/>
              <a:t>sem</a:t>
            </a:r>
            <a:r>
              <a:rPr lang="en-US" sz="2000" dirty="0"/>
              <a:t> </a:t>
            </a:r>
            <a:r>
              <a:rPr lang="en-US" sz="2000" dirty="0" err="1"/>
              <a:t>causar</a:t>
            </a:r>
            <a:r>
              <a:rPr lang="en-US" sz="2000" dirty="0"/>
              <a:t> </a:t>
            </a:r>
            <a:r>
              <a:rPr lang="en-US" sz="2000" dirty="0" err="1"/>
              <a:t>alterações</a:t>
            </a:r>
            <a:endParaRPr lang="en-US" sz="2000" dirty="0"/>
          </a:p>
          <a:p>
            <a:pPr lvl="1"/>
            <a:r>
              <a:rPr lang="en-US" sz="2000" dirty="0" err="1"/>
              <a:t>Calcular</a:t>
            </a:r>
            <a:r>
              <a:rPr lang="en-US" sz="2000" dirty="0"/>
              <a:t> a hash </a:t>
            </a:r>
            <a:r>
              <a:rPr lang="en-US" sz="2000" dirty="0" err="1"/>
              <a:t>desses</a:t>
            </a:r>
            <a:r>
              <a:rPr lang="en-US" sz="2000" dirty="0"/>
              <a:t> dados</a:t>
            </a:r>
          </a:p>
          <a:p>
            <a:pPr lvl="1"/>
            <a:r>
              <a:rPr lang="en-US" sz="2000" dirty="0" err="1"/>
              <a:t>Criar</a:t>
            </a:r>
            <a:r>
              <a:rPr lang="en-US" sz="2000" dirty="0"/>
              <a:t> </a:t>
            </a:r>
            <a:r>
              <a:rPr lang="en-US" sz="2000" dirty="0" err="1"/>
              <a:t>pelo</a:t>
            </a:r>
            <a:r>
              <a:rPr lang="en-US" sz="2000" dirty="0"/>
              <a:t> </a:t>
            </a:r>
            <a:r>
              <a:rPr lang="en-US" sz="2000" dirty="0" err="1"/>
              <a:t>menos</a:t>
            </a:r>
            <a:r>
              <a:rPr lang="en-US" sz="2000" dirty="0"/>
              <a:t> </a:t>
            </a:r>
            <a:r>
              <a:rPr lang="en-US" sz="2000" dirty="0" err="1"/>
              <a:t>uma</a:t>
            </a:r>
            <a:r>
              <a:rPr lang="en-US" sz="2000" dirty="0"/>
              <a:t> </a:t>
            </a:r>
            <a:r>
              <a:rPr lang="en-US" sz="2000" dirty="0" err="1"/>
              <a:t>cópia</a:t>
            </a:r>
            <a:r>
              <a:rPr lang="en-US" sz="2000" dirty="0"/>
              <a:t> (</a:t>
            </a:r>
            <a:r>
              <a:rPr lang="en-US" sz="2000" dirty="0" err="1"/>
              <a:t>verificar</a:t>
            </a:r>
            <a:r>
              <a:rPr lang="en-US" sz="2000" dirty="0"/>
              <a:t> a hash)</a:t>
            </a:r>
          </a:p>
          <a:p>
            <a:pPr lvl="1"/>
            <a:endParaRPr lang="en-US" sz="2000" dirty="0"/>
          </a:p>
          <a:p>
            <a:endParaRPr lang="en-US" sz="2400" dirty="0"/>
          </a:p>
          <a:p>
            <a:endParaRPr lang="en-US" sz="2400" dirty="0"/>
          </a:p>
        </p:txBody>
      </p:sp>
    </p:spTree>
    <p:extLst>
      <p:ext uri="{BB962C8B-B14F-4D97-AF65-F5344CB8AC3E}">
        <p14:creationId xmlns:p14="http://schemas.microsoft.com/office/powerpoint/2010/main" val="3395418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blockers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61</a:t>
            </a:fld>
            <a:endParaRPr lang="en-US" dirty="0"/>
          </a:p>
        </p:txBody>
      </p:sp>
      <p:sp>
        <p:nvSpPr>
          <p:cNvPr id="6" name="Content Placeholder 5"/>
          <p:cNvSpPr>
            <a:spLocks noGrp="1"/>
          </p:cNvSpPr>
          <p:nvPr>
            <p:ph sz="quarter"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err="1"/>
              <a:t>Cuidado</a:t>
            </a:r>
            <a:r>
              <a:rPr lang="en-US" dirty="0"/>
              <a:t> a </a:t>
            </a:r>
            <a:r>
              <a:rPr lang="en-US" dirty="0" err="1"/>
              <a:t>aceder</a:t>
            </a:r>
            <a:r>
              <a:rPr lang="en-US" dirty="0"/>
              <a:t> (</a:t>
            </a:r>
            <a:r>
              <a:rPr lang="en-US" dirty="0" err="1"/>
              <a:t>montar</a:t>
            </a:r>
            <a:r>
              <a:rPr lang="en-US" dirty="0"/>
              <a:t>) o </a:t>
            </a:r>
            <a:r>
              <a:rPr lang="en-US" dirty="0" err="1"/>
              <a:t>dispositivo</a:t>
            </a:r>
            <a:r>
              <a:rPr lang="en-US" dirty="0"/>
              <a:t> </a:t>
            </a:r>
            <a:r>
              <a:rPr lang="en-US" dirty="0" err="1"/>
              <a:t>fonte</a:t>
            </a:r>
            <a:r>
              <a:rPr lang="en-US" dirty="0"/>
              <a:t>!</a:t>
            </a:r>
          </a:p>
          <a:p>
            <a:pPr lvl="1"/>
            <a:r>
              <a:rPr lang="en-US" dirty="0"/>
              <a:t>Ex., Windows </a:t>
            </a:r>
            <a:r>
              <a:rPr lang="en-US" dirty="0" err="1"/>
              <a:t>cria</a:t>
            </a:r>
            <a:r>
              <a:rPr lang="en-US" dirty="0"/>
              <a:t> </a:t>
            </a:r>
            <a:r>
              <a:rPr lang="en-US" dirty="0" err="1"/>
              <a:t>miniaturas</a:t>
            </a:r>
            <a:r>
              <a:rPr lang="en-US" dirty="0"/>
              <a:t> e pastas para recycle bin folders!</a:t>
            </a:r>
          </a:p>
          <a:p>
            <a:endParaRPr lang="en-US" dirty="0"/>
          </a:p>
          <a:p>
            <a:r>
              <a:rPr lang="en-US" dirty="0"/>
              <a:t>Write blockers </a:t>
            </a:r>
            <a:r>
              <a:rPr lang="en-US" dirty="0" err="1"/>
              <a:t>permitem</a:t>
            </a:r>
            <a:r>
              <a:rPr lang="en-US" dirty="0"/>
              <a:t> </a:t>
            </a:r>
            <a:r>
              <a:rPr lang="en-US" dirty="0" err="1"/>
              <a:t>aquisição</a:t>
            </a:r>
            <a:r>
              <a:rPr lang="en-US" dirty="0"/>
              <a:t> de dados dos </a:t>
            </a:r>
            <a:r>
              <a:rPr lang="en-US" dirty="0" err="1"/>
              <a:t>dispositivos</a:t>
            </a:r>
            <a:r>
              <a:rPr lang="en-US" dirty="0"/>
              <a:t> </a:t>
            </a:r>
            <a:r>
              <a:rPr lang="en-US" dirty="0" err="1"/>
              <a:t>sem</a:t>
            </a:r>
            <a:r>
              <a:rPr lang="en-US" dirty="0"/>
              <a:t> </a:t>
            </a:r>
            <a:r>
              <a:rPr lang="en-US" dirty="0" err="1"/>
              <a:t>modificar</a:t>
            </a:r>
            <a:r>
              <a:rPr lang="en-US" dirty="0"/>
              <a:t> o </a:t>
            </a:r>
            <a:r>
              <a:rPr lang="en-US" dirty="0" err="1"/>
              <a:t>seu</a:t>
            </a:r>
            <a:r>
              <a:rPr lang="en-US" dirty="0"/>
              <a:t> </a:t>
            </a:r>
            <a:r>
              <a:rPr lang="en-US" dirty="0" err="1"/>
              <a:t>conteúdo</a:t>
            </a:r>
            <a:endParaRPr lang="en-US" dirty="0"/>
          </a:p>
          <a:p>
            <a:pPr lvl="1"/>
            <a:r>
              <a:rPr lang="en-US" dirty="0"/>
              <a:t>As </a:t>
            </a:r>
            <a:r>
              <a:rPr lang="en-US" dirty="0" err="1"/>
              <a:t>escritas</a:t>
            </a:r>
            <a:r>
              <a:rPr lang="en-US" dirty="0"/>
              <a:t> </a:t>
            </a:r>
            <a:r>
              <a:rPr lang="en-US" dirty="0" err="1"/>
              <a:t>são</a:t>
            </a:r>
            <a:r>
              <a:rPr lang="en-US" dirty="0"/>
              <a:t> </a:t>
            </a:r>
            <a:r>
              <a:rPr lang="en-US" dirty="0" err="1"/>
              <a:t>bloqueadas</a:t>
            </a:r>
            <a:endParaRPr lang="en-US" dirty="0"/>
          </a:p>
          <a:p>
            <a:pPr lvl="1"/>
            <a:r>
              <a:rPr lang="en-US" dirty="0" err="1"/>
              <a:t>Apenas</a:t>
            </a:r>
            <a:r>
              <a:rPr lang="en-US" dirty="0"/>
              <a:t> commandos de </a:t>
            </a:r>
            <a:r>
              <a:rPr lang="en-US" dirty="0" err="1"/>
              <a:t>leitura</a:t>
            </a:r>
            <a:r>
              <a:rPr lang="en-US" dirty="0"/>
              <a:t> </a:t>
            </a:r>
            <a:r>
              <a:rPr lang="en-US" dirty="0" err="1"/>
              <a:t>podem</a:t>
            </a:r>
            <a:r>
              <a:rPr lang="en-US" dirty="0"/>
              <a:t> </a:t>
            </a:r>
            <a:r>
              <a:rPr lang="en-US" dirty="0" err="1"/>
              <a:t>passar</a:t>
            </a:r>
            <a:r>
              <a:rPr lang="en-US" dirty="0"/>
              <a:t> </a:t>
            </a:r>
            <a:r>
              <a:rPr lang="en-US" dirty="0" err="1"/>
              <a:t>através</a:t>
            </a:r>
            <a:r>
              <a:rPr lang="en-US" dirty="0"/>
              <a:t> do write blocker</a:t>
            </a:r>
          </a:p>
          <a:p>
            <a:pPr lvl="1"/>
            <a:r>
              <a:rPr lang="en-US" dirty="0" err="1"/>
              <a:t>Tipos</a:t>
            </a:r>
            <a:r>
              <a:rPr lang="en-US" dirty="0"/>
              <a:t> de blockers: hardware e software</a:t>
            </a:r>
          </a:p>
        </p:txBody>
      </p:sp>
      <p:sp>
        <p:nvSpPr>
          <p:cNvPr id="7" name="TextBox 6"/>
          <p:cNvSpPr txBox="1"/>
          <p:nvPr/>
        </p:nvSpPr>
        <p:spPr>
          <a:xfrm>
            <a:off x="2001894" y="2450068"/>
            <a:ext cx="1646156" cy="369332"/>
          </a:xfrm>
          <a:prstGeom prst="rect">
            <a:avLst/>
          </a:prstGeom>
          <a:noFill/>
        </p:spPr>
        <p:txBody>
          <a:bodyPr wrap="none" rtlCol="0">
            <a:spAutoFit/>
          </a:bodyPr>
          <a:lstStyle/>
          <a:p>
            <a:pPr algn="ctr"/>
            <a:r>
              <a:rPr lang="en-US" dirty="0" err="1"/>
              <a:t>Estação</a:t>
            </a:r>
            <a:r>
              <a:rPr lang="en-US" dirty="0"/>
              <a:t> </a:t>
            </a:r>
            <a:r>
              <a:rPr lang="en-US" dirty="0" err="1"/>
              <a:t>forense</a:t>
            </a:r>
            <a:endParaRPr lang="en-US" dirty="0"/>
          </a:p>
        </p:txBody>
      </p:sp>
      <p:pic>
        <p:nvPicPr>
          <p:cNvPr id="8" name="Picture 7"/>
          <p:cNvPicPr>
            <a:picLocks noChangeAspect="1"/>
          </p:cNvPicPr>
          <p:nvPr/>
        </p:nvPicPr>
        <p:blipFill>
          <a:blip r:embed="rId2"/>
          <a:stretch>
            <a:fillRect/>
          </a:stretch>
        </p:blipFill>
        <p:spPr>
          <a:xfrm>
            <a:off x="2181887" y="1414413"/>
            <a:ext cx="1142999" cy="1068778"/>
          </a:xfrm>
          <a:prstGeom prst="rect">
            <a:avLst/>
          </a:prstGeom>
        </p:spPr>
      </p:pic>
      <p:pic>
        <p:nvPicPr>
          <p:cNvPr id="9" name="Picture 8"/>
          <p:cNvPicPr>
            <a:picLocks noChangeAspect="1"/>
          </p:cNvPicPr>
          <p:nvPr/>
        </p:nvPicPr>
        <p:blipFill>
          <a:blip r:embed="rId3"/>
          <a:stretch>
            <a:fillRect/>
          </a:stretch>
        </p:blipFill>
        <p:spPr>
          <a:xfrm>
            <a:off x="6471456" y="1611868"/>
            <a:ext cx="876300" cy="648462"/>
          </a:xfrm>
          <a:prstGeom prst="rect">
            <a:avLst/>
          </a:prstGeom>
        </p:spPr>
      </p:pic>
      <p:sp>
        <p:nvSpPr>
          <p:cNvPr id="10" name="TextBox 9"/>
          <p:cNvSpPr txBox="1"/>
          <p:nvPr/>
        </p:nvSpPr>
        <p:spPr>
          <a:xfrm>
            <a:off x="6068131" y="2373868"/>
            <a:ext cx="1779205" cy="369332"/>
          </a:xfrm>
          <a:prstGeom prst="rect">
            <a:avLst/>
          </a:prstGeom>
          <a:noFill/>
        </p:spPr>
        <p:txBody>
          <a:bodyPr wrap="none" rtlCol="0">
            <a:spAutoFit/>
          </a:bodyPr>
          <a:lstStyle/>
          <a:p>
            <a:pPr algn="ctr"/>
            <a:r>
              <a:rPr lang="en-US" dirty="0" err="1"/>
              <a:t>Dispositivo</a:t>
            </a:r>
            <a:r>
              <a:rPr lang="en-US" dirty="0"/>
              <a:t> </a:t>
            </a:r>
            <a:r>
              <a:rPr lang="en-US" dirty="0" err="1"/>
              <a:t>fonte</a:t>
            </a:r>
            <a:endParaRPr lang="en-US" dirty="0"/>
          </a:p>
        </p:txBody>
      </p:sp>
      <p:cxnSp>
        <p:nvCxnSpPr>
          <p:cNvPr id="12" name="Straight Arrow Connector 11"/>
          <p:cNvCxnSpPr/>
          <p:nvPr/>
        </p:nvCxnSpPr>
        <p:spPr>
          <a:xfrm flipH="1">
            <a:off x="3442235" y="1992868"/>
            <a:ext cx="2587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201187" y="1688068"/>
            <a:ext cx="1295400" cy="572262"/>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Write Blocker</a:t>
            </a:r>
          </a:p>
        </p:txBody>
      </p:sp>
    </p:spTree>
    <p:extLst>
      <p:ext uri="{BB962C8B-B14F-4D97-AF65-F5344CB8AC3E}">
        <p14:creationId xmlns:p14="http://schemas.microsoft.com/office/powerpoint/2010/main" val="3544162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Hardware write blocker</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62</a:t>
            </a:fld>
            <a:endParaRPr lang="en-US" dirty="0"/>
          </a:p>
        </p:txBody>
      </p:sp>
      <p:sp>
        <p:nvSpPr>
          <p:cNvPr id="6" name="Content Placeholder 5"/>
          <p:cNvSpPr>
            <a:spLocks noGrp="1"/>
          </p:cNvSpPr>
          <p:nvPr>
            <p:ph sz="quarter" idx="1"/>
          </p:nvPr>
        </p:nvSpPr>
        <p:spPr>
          <a:xfrm>
            <a:off x="656625" y="1219200"/>
            <a:ext cx="4601175" cy="3124200"/>
          </a:xfrm>
        </p:spPr>
        <p:txBody>
          <a:bodyPr>
            <a:normAutofit fontScale="85000" lnSpcReduction="10000"/>
          </a:bodyPr>
          <a:lstStyle/>
          <a:p>
            <a:r>
              <a:rPr lang="en-US" dirty="0"/>
              <a:t>HWB </a:t>
            </a:r>
            <a:r>
              <a:rPr lang="en-US" dirty="0" err="1"/>
              <a:t>liga</a:t>
            </a:r>
            <a:r>
              <a:rPr lang="en-US" dirty="0"/>
              <a:t> a </a:t>
            </a:r>
            <a:r>
              <a:rPr lang="en-US" dirty="0" err="1"/>
              <a:t>estação</a:t>
            </a:r>
            <a:r>
              <a:rPr lang="en-US" dirty="0"/>
              <a:t> </a:t>
            </a:r>
            <a:r>
              <a:rPr lang="en-US" dirty="0" err="1"/>
              <a:t>forense</a:t>
            </a:r>
            <a:r>
              <a:rPr lang="en-US" dirty="0"/>
              <a:t> e o </a:t>
            </a:r>
            <a:r>
              <a:rPr lang="en-US" dirty="0" err="1"/>
              <a:t>dispositivo</a:t>
            </a:r>
            <a:r>
              <a:rPr lang="en-US" dirty="0"/>
              <a:t> </a:t>
            </a:r>
            <a:r>
              <a:rPr lang="en-US" dirty="0" err="1"/>
              <a:t>fonte</a:t>
            </a:r>
            <a:endParaRPr lang="en-US" dirty="0"/>
          </a:p>
          <a:p>
            <a:pPr lvl="1"/>
            <a:r>
              <a:rPr lang="en-US" dirty="0" err="1"/>
              <a:t>Várias</a:t>
            </a:r>
            <a:r>
              <a:rPr lang="en-US" dirty="0"/>
              <a:t> interfaces </a:t>
            </a:r>
            <a:r>
              <a:rPr lang="en-US" dirty="0" err="1"/>
              <a:t>suportadas</a:t>
            </a:r>
            <a:r>
              <a:rPr lang="en-US" dirty="0"/>
              <a:t>: ATA, SCSI, Firewire, USB </a:t>
            </a:r>
            <a:r>
              <a:rPr lang="en-US" dirty="0" err="1"/>
              <a:t>ou</a:t>
            </a:r>
            <a:r>
              <a:rPr lang="en-US" dirty="0"/>
              <a:t> SATA</a:t>
            </a:r>
          </a:p>
          <a:p>
            <a:pPr lvl="1"/>
            <a:endParaRPr lang="en-US" dirty="0"/>
          </a:p>
          <a:p>
            <a:r>
              <a:rPr lang="en-US" dirty="0"/>
              <a:t>O </a:t>
            </a:r>
            <a:r>
              <a:rPr lang="en-US" dirty="0" err="1"/>
              <a:t>controlador</a:t>
            </a:r>
            <a:r>
              <a:rPr lang="en-US" dirty="0"/>
              <a:t> </a:t>
            </a:r>
            <a:r>
              <a:rPr lang="en-US" dirty="0" err="1"/>
              <a:t>não</a:t>
            </a:r>
            <a:r>
              <a:rPr lang="en-US" dirty="0"/>
              <a:t> </a:t>
            </a:r>
            <a:r>
              <a:rPr lang="en-US" dirty="0" err="1"/>
              <a:t>consegue</a:t>
            </a:r>
            <a:r>
              <a:rPr lang="en-US" dirty="0"/>
              <a:t> </a:t>
            </a:r>
            <a:r>
              <a:rPr lang="en-US" dirty="0" err="1"/>
              <a:t>escrever</a:t>
            </a:r>
            <a:r>
              <a:rPr lang="en-US" dirty="0"/>
              <a:t> </a:t>
            </a:r>
            <a:r>
              <a:rPr lang="en-US" dirty="0" err="1"/>
              <a:t>valores</a:t>
            </a:r>
            <a:r>
              <a:rPr lang="en-US" dirty="0"/>
              <a:t> no </a:t>
            </a:r>
            <a:r>
              <a:rPr lang="en-US" dirty="0" err="1"/>
              <a:t>registo</a:t>
            </a:r>
            <a:r>
              <a:rPr lang="en-US" dirty="0"/>
              <a:t> de </a:t>
            </a:r>
            <a:r>
              <a:rPr lang="en-US" dirty="0" err="1"/>
              <a:t>controle</a:t>
            </a:r>
            <a:r>
              <a:rPr lang="en-US" dirty="0"/>
              <a:t>, </a:t>
            </a:r>
            <a:r>
              <a:rPr lang="en-US" dirty="0" err="1"/>
              <a:t>responsável</a:t>
            </a:r>
            <a:r>
              <a:rPr lang="en-US" dirty="0"/>
              <a:t> </a:t>
            </a:r>
            <a:r>
              <a:rPr lang="en-US" dirty="0" err="1"/>
              <a:t>por</a:t>
            </a:r>
            <a:r>
              <a:rPr lang="en-US" dirty="0"/>
              <a:t> </a:t>
            </a:r>
            <a:r>
              <a:rPr lang="en-US" dirty="0" err="1"/>
              <a:t>escrever</a:t>
            </a:r>
            <a:r>
              <a:rPr lang="en-US" dirty="0"/>
              <a:t> </a:t>
            </a:r>
            <a:r>
              <a:rPr lang="en-US" dirty="0" err="1"/>
              <a:t>ou</a:t>
            </a:r>
            <a:r>
              <a:rPr lang="en-US" dirty="0"/>
              <a:t> </a:t>
            </a:r>
            <a:r>
              <a:rPr lang="en-US" dirty="0" err="1"/>
              <a:t>apagar</a:t>
            </a:r>
            <a:r>
              <a:rPr lang="en-US" dirty="0"/>
              <a:t> dados no </a:t>
            </a:r>
            <a:r>
              <a:rPr lang="en-US" dirty="0" err="1"/>
              <a:t>dispositivo</a:t>
            </a:r>
            <a:endParaRPr lang="en-US" dirty="0"/>
          </a:p>
        </p:txBody>
      </p:sp>
      <p:pic>
        <p:nvPicPr>
          <p:cNvPr id="7" name="Picture 6" descr="Portable_forensic_tablea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524000"/>
            <a:ext cx="2768156" cy="1981200"/>
          </a:xfrm>
          <a:prstGeom prst="rect">
            <a:avLst/>
          </a:prstGeom>
        </p:spPr>
      </p:pic>
      <p:pic>
        <p:nvPicPr>
          <p:cNvPr id="8" name="Picture 7" descr="8530411859_2764bbcc70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996181"/>
            <a:ext cx="2768157" cy="1557089"/>
          </a:xfrm>
          <a:prstGeom prst="rect">
            <a:avLst/>
          </a:prstGeom>
        </p:spPr>
      </p:pic>
      <p:pic>
        <p:nvPicPr>
          <p:cNvPr id="9" name="Picture 8"/>
          <p:cNvPicPr>
            <a:picLocks noChangeAspect="1"/>
          </p:cNvPicPr>
          <p:nvPr/>
        </p:nvPicPr>
        <p:blipFill>
          <a:blip r:embed="rId4"/>
          <a:stretch>
            <a:fillRect/>
          </a:stretch>
        </p:blipFill>
        <p:spPr>
          <a:xfrm>
            <a:off x="936497" y="4494191"/>
            <a:ext cx="4121877" cy="1623255"/>
          </a:xfrm>
          <a:prstGeom prst="rect">
            <a:avLst/>
          </a:prstGeom>
        </p:spPr>
      </p:pic>
    </p:spTree>
    <p:extLst>
      <p:ext uri="{BB962C8B-B14F-4D97-AF65-F5344CB8AC3E}">
        <p14:creationId xmlns:p14="http://schemas.microsoft.com/office/powerpoint/2010/main" val="4284823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write blocker</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63</a:t>
            </a:fld>
            <a:endParaRPr lang="en-US" dirty="0"/>
          </a:p>
        </p:txBody>
      </p:sp>
      <p:sp>
        <p:nvSpPr>
          <p:cNvPr id="6" name="Content Placeholder 5"/>
          <p:cNvSpPr>
            <a:spLocks noGrp="1"/>
          </p:cNvSpPr>
          <p:nvPr>
            <p:ph sz="quarter" idx="1"/>
          </p:nvPr>
        </p:nvSpPr>
        <p:spPr/>
        <p:txBody>
          <a:bodyPr>
            <a:normAutofit fontScale="77500" lnSpcReduction="20000"/>
          </a:bodyPr>
          <a:lstStyle/>
          <a:p>
            <a:r>
              <a:rPr lang="en-US" dirty="0"/>
              <a:t>SWB </a:t>
            </a:r>
            <a:r>
              <a:rPr lang="en-US" dirty="0" err="1"/>
              <a:t>é</a:t>
            </a:r>
            <a:r>
              <a:rPr lang="en-US" dirty="0"/>
              <a:t> </a:t>
            </a:r>
            <a:r>
              <a:rPr lang="en-US" dirty="0" err="1"/>
              <a:t>uma</a:t>
            </a:r>
            <a:r>
              <a:rPr lang="en-US" dirty="0"/>
              <a:t> </a:t>
            </a:r>
            <a:r>
              <a:rPr lang="en-US" dirty="0" err="1"/>
              <a:t>camada</a:t>
            </a:r>
            <a:r>
              <a:rPr lang="en-US" dirty="0"/>
              <a:t> de software no </a:t>
            </a:r>
            <a:r>
              <a:rPr lang="en-US" dirty="0" err="1"/>
              <a:t>sistema</a:t>
            </a:r>
            <a:r>
              <a:rPr lang="en-US" dirty="0"/>
              <a:t> operative que </a:t>
            </a:r>
            <a:r>
              <a:rPr lang="en-US" dirty="0" err="1"/>
              <a:t>intercepa</a:t>
            </a:r>
            <a:r>
              <a:rPr lang="en-US" dirty="0"/>
              <a:t> o device driver do </a:t>
            </a:r>
            <a:r>
              <a:rPr lang="en-US" dirty="0" err="1"/>
              <a:t>dispositivo</a:t>
            </a:r>
            <a:r>
              <a:rPr lang="en-US" dirty="0"/>
              <a:t> de </a:t>
            </a:r>
            <a:r>
              <a:rPr lang="en-US" dirty="0" err="1"/>
              <a:t>armazenamento</a:t>
            </a:r>
            <a:endParaRPr lang="en-US" dirty="0"/>
          </a:p>
          <a:p>
            <a:pPr lvl="8"/>
            <a:endParaRPr lang="en-US" dirty="0"/>
          </a:p>
          <a:p>
            <a:r>
              <a:rPr lang="en-US" dirty="0" err="1"/>
              <a:t>Bloquai</a:t>
            </a:r>
            <a:r>
              <a:rPr lang="en-US" dirty="0"/>
              <a:t> </a:t>
            </a:r>
            <a:r>
              <a:rPr lang="en-US" dirty="0" err="1"/>
              <a:t>os</a:t>
            </a:r>
            <a:r>
              <a:rPr lang="en-US" dirty="0"/>
              <a:t> </a:t>
            </a:r>
            <a:r>
              <a:rPr lang="en-US" dirty="0" err="1"/>
              <a:t>pedidos</a:t>
            </a:r>
            <a:r>
              <a:rPr lang="en-US" dirty="0"/>
              <a:t> de </a:t>
            </a:r>
            <a:r>
              <a:rPr lang="en-US" dirty="0" err="1"/>
              <a:t>acesso</a:t>
            </a:r>
            <a:r>
              <a:rPr lang="en-US" dirty="0"/>
              <a:t> </a:t>
            </a:r>
            <a:r>
              <a:rPr lang="en-US" dirty="0" err="1"/>
              <a:t>ao</a:t>
            </a:r>
            <a:r>
              <a:rPr lang="en-US" dirty="0"/>
              <a:t> disco que </a:t>
            </a:r>
            <a:r>
              <a:rPr lang="en-US" dirty="0" err="1"/>
              <a:t>usam</a:t>
            </a:r>
            <a:r>
              <a:rPr lang="en-US" dirty="0"/>
              <a:t> </a:t>
            </a:r>
            <a:r>
              <a:rPr lang="en-US" dirty="0" err="1"/>
              <a:t>chamadas</a:t>
            </a:r>
            <a:r>
              <a:rPr lang="en-US" dirty="0"/>
              <a:t> </a:t>
            </a:r>
            <a:r>
              <a:rPr lang="en-US" dirty="0" err="1"/>
              <a:t>sistema</a:t>
            </a:r>
            <a:r>
              <a:rPr lang="en-US" dirty="0"/>
              <a:t> para </a:t>
            </a:r>
            <a:r>
              <a:rPr lang="en-US" dirty="0" err="1"/>
              <a:t>escrever</a:t>
            </a:r>
            <a:r>
              <a:rPr lang="en-US" dirty="0"/>
              <a:t> dados no </a:t>
            </a:r>
            <a:r>
              <a:rPr lang="en-US" dirty="0" err="1"/>
              <a:t>dispositivo</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Linux software write blocker</a:t>
            </a:r>
          </a:p>
          <a:p>
            <a:pPr lvl="1"/>
            <a:r>
              <a:rPr lang="en-US" dirty="0"/>
              <a:t>https://</a:t>
            </a:r>
            <a:r>
              <a:rPr lang="en-US" dirty="0" err="1"/>
              <a:t>github.com</a:t>
            </a:r>
            <a:r>
              <a:rPr lang="en-US" dirty="0"/>
              <a:t>/</a:t>
            </a:r>
            <a:r>
              <a:rPr lang="en-US" dirty="0" err="1"/>
              <a:t>msuhanov</a:t>
            </a:r>
            <a:r>
              <a:rPr lang="en-US" dirty="0"/>
              <a:t>/Linux-write-blocker</a:t>
            </a:r>
            <a:endParaRPr lang="en-GB" dirty="0"/>
          </a:p>
          <a:p>
            <a:pPr lvl="1"/>
            <a:endParaRPr lang="en-GB" i="1" dirty="0"/>
          </a:p>
          <a:p>
            <a:endParaRPr lang="en-US" dirty="0"/>
          </a:p>
          <a:p>
            <a:endParaRPr lang="en-US" dirty="0"/>
          </a:p>
        </p:txBody>
      </p:sp>
      <p:pic>
        <p:nvPicPr>
          <p:cNvPr id="7" name="Picture 6"/>
          <p:cNvPicPr>
            <a:picLocks noChangeAspect="1"/>
          </p:cNvPicPr>
          <p:nvPr/>
        </p:nvPicPr>
        <p:blipFill>
          <a:blip r:embed="rId2"/>
          <a:stretch>
            <a:fillRect/>
          </a:stretch>
        </p:blipFill>
        <p:spPr>
          <a:xfrm>
            <a:off x="685800" y="3028051"/>
            <a:ext cx="7696200" cy="1848749"/>
          </a:xfrm>
          <a:prstGeom prst="rect">
            <a:avLst/>
          </a:prstGeom>
        </p:spPr>
      </p:pic>
    </p:spTree>
    <p:extLst>
      <p:ext uri="{BB962C8B-B14F-4D97-AF65-F5344CB8AC3E}">
        <p14:creationId xmlns:p14="http://schemas.microsoft.com/office/powerpoint/2010/main" val="3728837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Métodos</a:t>
            </a:r>
            <a:r>
              <a:rPr lang="en-US" dirty="0"/>
              <a:t> para </a:t>
            </a:r>
            <a:r>
              <a:rPr lang="en-US" dirty="0" err="1"/>
              <a:t>copiar</a:t>
            </a:r>
            <a:r>
              <a:rPr lang="en-US" dirty="0"/>
              <a:t> </a:t>
            </a:r>
            <a:r>
              <a:rPr lang="en-US" dirty="0" err="1"/>
              <a:t>os</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64</a:t>
            </a:fld>
            <a:endParaRPr lang="en-US" dirty="0"/>
          </a:p>
        </p:txBody>
      </p:sp>
      <p:sp>
        <p:nvSpPr>
          <p:cNvPr id="6" name="Content Placeholder 5"/>
          <p:cNvSpPr>
            <a:spLocks noGrp="1"/>
          </p:cNvSpPr>
          <p:nvPr>
            <p:ph sz="quarter" idx="1"/>
          </p:nvPr>
        </p:nvSpPr>
        <p:spPr/>
        <p:txBody>
          <a:bodyPr>
            <a:normAutofit fontScale="92500" lnSpcReduction="20000"/>
          </a:bodyPr>
          <a:lstStyle/>
          <a:p>
            <a:r>
              <a:rPr lang="en-US" b="1" dirty="0" err="1"/>
              <a:t>Aquisição</a:t>
            </a:r>
            <a:r>
              <a:rPr lang="en-US" b="1" dirty="0"/>
              <a:t> </a:t>
            </a:r>
            <a:r>
              <a:rPr lang="en-US" b="1" dirty="0" err="1"/>
              <a:t>lógica</a:t>
            </a:r>
            <a:endParaRPr lang="en-US" b="1" dirty="0"/>
          </a:p>
          <a:p>
            <a:pPr lvl="1"/>
            <a:r>
              <a:rPr lang="en-US" dirty="0" err="1"/>
              <a:t>Seleccionar</a:t>
            </a:r>
            <a:r>
              <a:rPr lang="en-US" dirty="0"/>
              <a:t> </a:t>
            </a:r>
            <a:r>
              <a:rPr lang="en-US" dirty="0" err="1"/>
              <a:t>ficheiros</a:t>
            </a:r>
            <a:r>
              <a:rPr lang="en-US" dirty="0"/>
              <a:t> </a:t>
            </a:r>
            <a:r>
              <a:rPr lang="en-US" dirty="0" err="1"/>
              <a:t>relevantes</a:t>
            </a:r>
            <a:r>
              <a:rPr lang="en-US" dirty="0"/>
              <a:t> para </a:t>
            </a:r>
            <a:r>
              <a:rPr lang="en-US" dirty="0" err="1"/>
              <a:t>serem</a:t>
            </a:r>
            <a:r>
              <a:rPr lang="en-US" dirty="0"/>
              <a:t> </a:t>
            </a:r>
            <a:r>
              <a:rPr lang="en-US" dirty="0" err="1"/>
              <a:t>copiados</a:t>
            </a:r>
            <a:endParaRPr lang="en-US" dirty="0"/>
          </a:p>
          <a:p>
            <a:pPr lvl="1"/>
            <a:r>
              <a:rPr lang="en-US" dirty="0" err="1"/>
              <a:t>Mais</a:t>
            </a:r>
            <a:r>
              <a:rPr lang="en-US" dirty="0"/>
              <a:t> </a:t>
            </a:r>
            <a:r>
              <a:rPr lang="en-US" dirty="0" err="1"/>
              <a:t>rápido</a:t>
            </a:r>
            <a:r>
              <a:rPr lang="en-US" dirty="0"/>
              <a:t>, </a:t>
            </a:r>
            <a:r>
              <a:rPr lang="en-US" dirty="0" err="1"/>
              <a:t>menos</a:t>
            </a:r>
            <a:r>
              <a:rPr lang="en-US" dirty="0"/>
              <a:t> </a:t>
            </a:r>
            <a:r>
              <a:rPr lang="en-US" dirty="0" err="1"/>
              <a:t>espaço</a:t>
            </a:r>
            <a:r>
              <a:rPr lang="en-US" dirty="0"/>
              <a:t>, mas </a:t>
            </a:r>
            <a:r>
              <a:rPr lang="en-US" dirty="0" err="1"/>
              <a:t>incompleto</a:t>
            </a:r>
            <a:endParaRPr lang="en-US" dirty="0"/>
          </a:p>
          <a:p>
            <a:pPr lvl="1"/>
            <a:endParaRPr lang="en-US" dirty="0"/>
          </a:p>
          <a:p>
            <a:r>
              <a:rPr lang="en-US" b="1" dirty="0"/>
              <a:t>Bit-stream copy</a:t>
            </a:r>
          </a:p>
          <a:p>
            <a:pPr lvl="1"/>
            <a:r>
              <a:rPr lang="en-US" dirty="0" err="1"/>
              <a:t>Cópia</a:t>
            </a:r>
            <a:r>
              <a:rPr lang="en-US" dirty="0"/>
              <a:t> exacta bit-by-bit do original</a:t>
            </a:r>
          </a:p>
          <a:p>
            <a:pPr lvl="1"/>
            <a:r>
              <a:rPr lang="en-US" dirty="0" err="1"/>
              <a:t>Captura</a:t>
            </a:r>
            <a:r>
              <a:rPr lang="en-US" dirty="0"/>
              <a:t> </a:t>
            </a:r>
            <a:r>
              <a:rPr lang="en-US" dirty="0" err="1"/>
              <a:t>inclui</a:t>
            </a:r>
            <a:r>
              <a:rPr lang="en-US" dirty="0"/>
              <a:t> meta-dados e </a:t>
            </a:r>
            <a:r>
              <a:rPr lang="en-US" dirty="0" err="1"/>
              <a:t>quer</a:t>
            </a:r>
            <a:r>
              <a:rPr lang="en-US" dirty="0"/>
              <a:t> </a:t>
            </a:r>
            <a:r>
              <a:rPr lang="en-US" dirty="0" err="1"/>
              <a:t>objectos</a:t>
            </a:r>
            <a:r>
              <a:rPr lang="en-US" dirty="0"/>
              <a:t> </a:t>
            </a:r>
            <a:r>
              <a:rPr lang="en-US" dirty="0" err="1"/>
              <a:t>activos</a:t>
            </a:r>
            <a:r>
              <a:rPr lang="en-US" dirty="0"/>
              <a:t> (</a:t>
            </a:r>
            <a:r>
              <a:rPr lang="en-US" dirty="0" err="1"/>
              <a:t>ficheiros</a:t>
            </a:r>
            <a:r>
              <a:rPr lang="en-US" dirty="0"/>
              <a:t> </a:t>
            </a:r>
            <a:r>
              <a:rPr lang="en-US" dirty="0" err="1"/>
              <a:t>criados</a:t>
            </a:r>
            <a:r>
              <a:rPr lang="en-US" dirty="0"/>
              <a:t>) </a:t>
            </a:r>
            <a:r>
              <a:rPr lang="en-US" dirty="0" err="1"/>
              <a:t>como</a:t>
            </a:r>
            <a:r>
              <a:rPr lang="en-US" dirty="0"/>
              <a:t> </a:t>
            </a:r>
            <a:r>
              <a:rPr lang="en-US" dirty="0" err="1"/>
              <a:t>inativos</a:t>
            </a:r>
            <a:r>
              <a:rPr lang="en-US" dirty="0"/>
              <a:t> (</a:t>
            </a:r>
            <a:r>
              <a:rPr lang="en-US" dirty="0" err="1"/>
              <a:t>fragmentos</a:t>
            </a:r>
            <a:r>
              <a:rPr lang="en-US" dirty="0"/>
              <a:t> de </a:t>
            </a:r>
            <a:r>
              <a:rPr lang="en-US" dirty="0" err="1"/>
              <a:t>ficheiros</a:t>
            </a:r>
            <a:r>
              <a:rPr lang="en-US" dirty="0"/>
              <a:t> </a:t>
            </a:r>
            <a:r>
              <a:rPr lang="en-US" dirty="0" err="1"/>
              <a:t>apagados</a:t>
            </a:r>
            <a:r>
              <a:rPr lang="en-US" dirty="0"/>
              <a:t>)</a:t>
            </a:r>
          </a:p>
          <a:p>
            <a:pPr lvl="1"/>
            <a:endParaRPr lang="en-US" dirty="0"/>
          </a:p>
          <a:p>
            <a:pPr lvl="1"/>
            <a:r>
              <a:rPr lang="en-US" dirty="0"/>
              <a:t>O </a:t>
            </a:r>
            <a:r>
              <a:rPr lang="en-US" dirty="0" err="1"/>
              <a:t>destino</a:t>
            </a:r>
            <a:r>
              <a:rPr lang="en-US" dirty="0"/>
              <a:t> </a:t>
            </a:r>
            <a:r>
              <a:rPr lang="en-US" dirty="0" err="1"/>
              <a:t>pode</a:t>
            </a:r>
            <a:r>
              <a:rPr lang="en-US" dirty="0"/>
              <a:t> </a:t>
            </a:r>
            <a:r>
              <a:rPr lang="en-US" dirty="0" err="1"/>
              <a:t>ser</a:t>
            </a:r>
            <a:r>
              <a:rPr lang="en-US" dirty="0"/>
              <a:t> um </a:t>
            </a:r>
            <a:r>
              <a:rPr lang="en-US" b="1" dirty="0"/>
              <a:t>disco</a:t>
            </a:r>
            <a:r>
              <a:rPr lang="en-US" dirty="0"/>
              <a:t>:</a:t>
            </a:r>
          </a:p>
          <a:p>
            <a:pPr lvl="2"/>
            <a:r>
              <a:rPr lang="en-US" dirty="0" err="1"/>
              <a:t>Deve</a:t>
            </a:r>
            <a:r>
              <a:rPr lang="en-US" dirty="0"/>
              <a:t> </a:t>
            </a:r>
            <a:r>
              <a:rPr lang="en-US" dirty="0" err="1"/>
              <a:t>estar</a:t>
            </a:r>
            <a:r>
              <a:rPr lang="en-US" dirty="0"/>
              <a:t> </a:t>
            </a:r>
            <a:r>
              <a:rPr lang="en-US" dirty="0" err="1"/>
              <a:t>saneado</a:t>
            </a:r>
            <a:r>
              <a:rPr lang="en-US" dirty="0"/>
              <a:t> a zeros antes da </a:t>
            </a:r>
            <a:r>
              <a:rPr lang="en-US" dirty="0" err="1"/>
              <a:t>cópia</a:t>
            </a:r>
            <a:endParaRPr lang="en-US" dirty="0"/>
          </a:p>
          <a:p>
            <a:pPr lvl="2"/>
            <a:r>
              <a:rPr lang="en-US" dirty="0" err="1"/>
              <a:t>Não</a:t>
            </a:r>
            <a:r>
              <a:rPr lang="en-US" dirty="0"/>
              <a:t> </a:t>
            </a:r>
            <a:r>
              <a:rPr lang="en-US" dirty="0" err="1"/>
              <a:t>deve</a:t>
            </a:r>
            <a:r>
              <a:rPr lang="en-US" dirty="0"/>
              <a:t> </a:t>
            </a:r>
            <a:r>
              <a:rPr lang="en-US" dirty="0" err="1"/>
              <a:t>estar</a:t>
            </a:r>
            <a:r>
              <a:rPr lang="en-US" dirty="0"/>
              <a:t> </a:t>
            </a:r>
            <a:r>
              <a:rPr lang="en-US" dirty="0" err="1"/>
              <a:t>montado</a:t>
            </a:r>
            <a:r>
              <a:rPr lang="en-US" dirty="0"/>
              <a:t> no </a:t>
            </a:r>
            <a:r>
              <a:rPr lang="en-US" dirty="0" err="1"/>
              <a:t>sistema</a:t>
            </a:r>
            <a:r>
              <a:rPr lang="en-US" dirty="0"/>
              <a:t> de </a:t>
            </a:r>
            <a:r>
              <a:rPr lang="en-US" dirty="0" err="1"/>
              <a:t>aquisição</a:t>
            </a:r>
            <a:endParaRPr lang="en-US" dirty="0"/>
          </a:p>
          <a:p>
            <a:pPr lvl="1"/>
            <a:r>
              <a:rPr lang="en-US" dirty="0" err="1"/>
              <a:t>Ou</a:t>
            </a:r>
            <a:r>
              <a:rPr lang="en-US" dirty="0"/>
              <a:t> </a:t>
            </a:r>
            <a:r>
              <a:rPr lang="en-US" dirty="0" err="1"/>
              <a:t>pode</a:t>
            </a:r>
            <a:r>
              <a:rPr lang="en-US" dirty="0"/>
              <a:t> </a:t>
            </a:r>
            <a:r>
              <a:rPr lang="en-US" dirty="0" err="1"/>
              <a:t>ser</a:t>
            </a:r>
            <a:r>
              <a:rPr lang="en-US" dirty="0"/>
              <a:t> </a:t>
            </a:r>
            <a:r>
              <a:rPr lang="en-US" b="1" dirty="0" err="1"/>
              <a:t>ficheiro</a:t>
            </a:r>
            <a:r>
              <a:rPr lang="en-US" dirty="0"/>
              <a:t>, </a:t>
            </a:r>
            <a:r>
              <a:rPr lang="en-US" dirty="0" err="1"/>
              <a:t>chamado</a:t>
            </a:r>
            <a:r>
              <a:rPr lang="en-US" dirty="0"/>
              <a:t> </a:t>
            </a:r>
            <a:r>
              <a:rPr lang="en-US" dirty="0" err="1"/>
              <a:t>imagem</a:t>
            </a:r>
            <a:r>
              <a:rPr lang="en-US" dirty="0"/>
              <a:t> bit-stream (ex., </a:t>
            </a:r>
            <a:r>
              <a:rPr lang="en-US" dirty="0" err="1"/>
              <a:t>image.dd</a:t>
            </a:r>
            <a:r>
              <a:rPr lang="en-US" dirty="0"/>
              <a:t>)</a:t>
            </a:r>
          </a:p>
          <a:p>
            <a:pPr lvl="2"/>
            <a:r>
              <a:rPr lang="en-US" dirty="0"/>
              <a:t>O </a:t>
            </a:r>
            <a:r>
              <a:rPr lang="en-US" dirty="0" err="1"/>
              <a:t>ficheiro</a:t>
            </a:r>
            <a:r>
              <a:rPr lang="en-US" dirty="0"/>
              <a:t> </a:t>
            </a:r>
            <a:r>
              <a:rPr lang="en-US" dirty="0" err="1"/>
              <a:t>pode</a:t>
            </a:r>
            <a:r>
              <a:rPr lang="en-US" dirty="0"/>
              <a:t> </a:t>
            </a:r>
            <a:r>
              <a:rPr lang="en-US" dirty="0" err="1"/>
              <a:t>ser</a:t>
            </a:r>
            <a:r>
              <a:rPr lang="en-US" dirty="0"/>
              <a:t> </a:t>
            </a:r>
            <a:r>
              <a:rPr lang="en-US" dirty="0" err="1"/>
              <a:t>guardado</a:t>
            </a:r>
            <a:r>
              <a:rPr lang="en-US" dirty="0"/>
              <a:t> </a:t>
            </a:r>
            <a:r>
              <a:rPr lang="en-US" dirty="0" err="1"/>
              <a:t>por</a:t>
            </a:r>
            <a:r>
              <a:rPr lang="en-US" dirty="0"/>
              <a:t> </a:t>
            </a:r>
            <a:r>
              <a:rPr lang="en-US" dirty="0" err="1"/>
              <a:t>exemplo</a:t>
            </a:r>
            <a:r>
              <a:rPr lang="en-US" dirty="0"/>
              <a:t> </a:t>
            </a:r>
            <a:r>
              <a:rPr lang="en-US" dirty="0" err="1"/>
              <a:t>num</a:t>
            </a:r>
            <a:r>
              <a:rPr lang="en-US" dirty="0"/>
              <a:t> disco </a:t>
            </a:r>
            <a:r>
              <a:rPr lang="en-US" dirty="0" err="1"/>
              <a:t>rígido</a:t>
            </a:r>
            <a:endParaRPr lang="en-US" dirty="0"/>
          </a:p>
        </p:txBody>
      </p:sp>
    </p:spTree>
    <p:extLst>
      <p:ext uri="{BB962C8B-B14F-4D97-AF65-F5344CB8AC3E}">
        <p14:creationId xmlns:p14="http://schemas.microsoft.com/office/powerpoint/2010/main" val="985246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Ferramentas Linux para </a:t>
            </a:r>
            <a:r>
              <a:rPr lang="en-US" dirty="0" err="1"/>
              <a:t>criar</a:t>
            </a:r>
            <a:r>
              <a:rPr lang="en-US" dirty="0"/>
              <a:t> e </a:t>
            </a:r>
            <a:r>
              <a:rPr lang="en-US" dirty="0" err="1"/>
              <a:t>analisar</a:t>
            </a:r>
            <a:r>
              <a:rPr lang="en-US" dirty="0"/>
              <a:t> imagens bit-stream</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65</a:t>
            </a:fld>
            <a:endParaRPr lang="en-US" dirty="0"/>
          </a:p>
        </p:txBody>
      </p:sp>
      <p:sp>
        <p:nvSpPr>
          <p:cNvPr id="6" name="Content Placeholder 5"/>
          <p:cNvSpPr>
            <a:spLocks noGrp="1"/>
          </p:cNvSpPr>
          <p:nvPr>
            <p:ph sz="quarter" idx="1"/>
          </p:nvPr>
        </p:nvSpPr>
        <p:spPr/>
        <p:txBody>
          <a:bodyPr>
            <a:normAutofit fontScale="92500" lnSpcReduction="20000"/>
          </a:bodyPr>
          <a:lstStyle/>
          <a:p>
            <a:r>
              <a:rPr lang="en-GB" dirty="0" err="1"/>
              <a:t>Extrair</a:t>
            </a:r>
            <a:r>
              <a:rPr lang="en-GB" dirty="0"/>
              <a:t> a imagen do disco </a:t>
            </a:r>
            <a:r>
              <a:rPr lang="en-GB" dirty="0" err="1"/>
              <a:t>usando</a:t>
            </a:r>
            <a:r>
              <a:rPr lang="en-GB" dirty="0"/>
              <a:t> as ferramentas </a:t>
            </a:r>
            <a:r>
              <a:rPr lang="en-GB" i="1" dirty="0" err="1"/>
              <a:t>dd</a:t>
            </a:r>
            <a:endParaRPr lang="en-GB" dirty="0"/>
          </a:p>
          <a:p>
            <a:pPr lvl="2"/>
            <a:r>
              <a:rPr lang="en-GB" i="1" dirty="0"/>
              <a:t>dc3dd if=/</a:t>
            </a:r>
            <a:r>
              <a:rPr lang="en-GB" i="1" dirty="0" err="1"/>
              <a:t>dev</a:t>
            </a:r>
            <a:r>
              <a:rPr lang="en-GB" i="1" dirty="0"/>
              <a:t>/sda3 of=/home/forensics/</a:t>
            </a:r>
            <a:r>
              <a:rPr lang="en-GB" i="1" dirty="0" err="1"/>
              <a:t>disk.img</a:t>
            </a:r>
            <a:r>
              <a:rPr lang="en-GB" i="1" dirty="0"/>
              <a:t> hash=md5 log=/home/forensics/</a:t>
            </a:r>
            <a:r>
              <a:rPr lang="en-GB" i="1" dirty="0" err="1"/>
              <a:t>disk.log</a:t>
            </a:r>
            <a:endParaRPr lang="en-GB" i="1" dirty="0"/>
          </a:p>
          <a:p>
            <a:endParaRPr lang="en-GB" dirty="0"/>
          </a:p>
          <a:p>
            <a:r>
              <a:rPr lang="en-GB" dirty="0" err="1"/>
              <a:t>Obter</a:t>
            </a:r>
            <a:r>
              <a:rPr lang="en-GB" dirty="0"/>
              <a:t> </a:t>
            </a:r>
            <a:r>
              <a:rPr lang="en-GB" dirty="0" err="1"/>
              <a:t>informação</a:t>
            </a:r>
            <a:r>
              <a:rPr lang="en-GB" dirty="0"/>
              <a:t> </a:t>
            </a:r>
            <a:r>
              <a:rPr lang="en-GB" dirty="0" err="1"/>
              <a:t>sobre</a:t>
            </a:r>
            <a:r>
              <a:rPr lang="en-GB" dirty="0"/>
              <a:t> a </a:t>
            </a:r>
            <a:r>
              <a:rPr lang="en-GB" dirty="0" err="1"/>
              <a:t>partição</a:t>
            </a:r>
            <a:r>
              <a:rPr lang="en-GB" dirty="0"/>
              <a:t>:</a:t>
            </a:r>
          </a:p>
          <a:p>
            <a:pPr lvl="2"/>
            <a:r>
              <a:rPr lang="en-GB" i="1" dirty="0" err="1"/>
              <a:t>sfdisk</a:t>
            </a:r>
            <a:r>
              <a:rPr lang="en-GB" i="1" dirty="0"/>
              <a:t> –l </a:t>
            </a:r>
            <a:r>
              <a:rPr lang="en-GB" i="1" dirty="0" err="1"/>
              <a:t>disk.img</a:t>
            </a:r>
            <a:endParaRPr lang="en-GB" i="1" dirty="0"/>
          </a:p>
          <a:p>
            <a:pPr lvl="2"/>
            <a:r>
              <a:rPr lang="en-GB" i="1" dirty="0" err="1"/>
              <a:t>fdisk</a:t>
            </a:r>
            <a:r>
              <a:rPr lang="en-GB" i="1" dirty="0"/>
              <a:t> –</a:t>
            </a:r>
            <a:r>
              <a:rPr lang="en-GB" i="1" dirty="0" err="1"/>
              <a:t>lu</a:t>
            </a:r>
            <a:r>
              <a:rPr lang="en-GB" i="1" dirty="0"/>
              <a:t> </a:t>
            </a:r>
            <a:r>
              <a:rPr lang="en-GB" i="1" dirty="0" err="1"/>
              <a:t>disk.img</a:t>
            </a:r>
            <a:endParaRPr lang="en-GB" i="1" dirty="0"/>
          </a:p>
          <a:p>
            <a:pPr lvl="1"/>
            <a:endParaRPr lang="en-GB" dirty="0"/>
          </a:p>
          <a:p>
            <a:r>
              <a:rPr lang="en-GB" dirty="0" err="1"/>
              <a:t>Montar</a:t>
            </a:r>
            <a:r>
              <a:rPr lang="en-GB" dirty="0"/>
              <a:t> a </a:t>
            </a:r>
            <a:r>
              <a:rPr lang="en-GB" dirty="0" err="1"/>
              <a:t>imagem</a:t>
            </a:r>
            <a:r>
              <a:rPr lang="en-GB" dirty="0"/>
              <a:t> </a:t>
            </a:r>
            <a:r>
              <a:rPr lang="en-GB" dirty="0" err="1"/>
              <a:t>como</a:t>
            </a:r>
            <a:r>
              <a:rPr lang="en-GB" dirty="0"/>
              <a:t> </a:t>
            </a:r>
            <a:r>
              <a:rPr lang="en-GB" dirty="0" err="1"/>
              <a:t>partição</a:t>
            </a:r>
            <a:r>
              <a:rPr lang="en-GB" dirty="0"/>
              <a:t> read only:</a:t>
            </a:r>
          </a:p>
          <a:p>
            <a:pPr lvl="2"/>
            <a:r>
              <a:rPr lang="en-GB" i="1" dirty="0"/>
              <a:t>mount -r /home/forensics/</a:t>
            </a:r>
            <a:r>
              <a:rPr lang="en-GB" i="1" dirty="0" err="1"/>
              <a:t>disk.img</a:t>
            </a:r>
            <a:r>
              <a:rPr lang="en-GB" i="1" dirty="0"/>
              <a:t> /</a:t>
            </a:r>
            <a:r>
              <a:rPr lang="en-GB" i="1" dirty="0" err="1"/>
              <a:t>mnt</a:t>
            </a:r>
            <a:r>
              <a:rPr lang="en-GB" i="1" dirty="0"/>
              <a:t>/</a:t>
            </a:r>
            <a:r>
              <a:rPr lang="en-GB" i="1" dirty="0" err="1"/>
              <a:t>mount_point</a:t>
            </a:r>
            <a:endParaRPr lang="en-GB" i="1" dirty="0"/>
          </a:p>
          <a:p>
            <a:pPr lvl="1"/>
            <a:endParaRPr lang="en-GB" i="1" dirty="0"/>
          </a:p>
          <a:p>
            <a:r>
              <a:rPr lang="en-GB" dirty="0" err="1"/>
              <a:t>Inspeccionar</a:t>
            </a:r>
            <a:r>
              <a:rPr lang="en-GB" dirty="0"/>
              <a:t> a </a:t>
            </a:r>
            <a:r>
              <a:rPr lang="en-GB" dirty="0" err="1"/>
              <a:t>partição</a:t>
            </a:r>
            <a:endParaRPr lang="en-GB" dirty="0"/>
          </a:p>
          <a:p>
            <a:pPr lvl="2"/>
            <a:r>
              <a:rPr lang="en-GB" i="1" dirty="0"/>
              <a:t>cd /</a:t>
            </a:r>
            <a:r>
              <a:rPr lang="en-GB" i="1" dirty="0" err="1"/>
              <a:t>mnt</a:t>
            </a:r>
            <a:r>
              <a:rPr lang="en-GB" i="1" dirty="0"/>
              <a:t>/</a:t>
            </a:r>
            <a:r>
              <a:rPr lang="en-GB" i="1" dirty="0" err="1"/>
              <a:t>mount_point</a:t>
            </a:r>
            <a:endParaRPr lang="en-GB" i="1" dirty="0"/>
          </a:p>
          <a:p>
            <a:pPr lvl="2"/>
            <a:r>
              <a:rPr lang="en-GB" i="1" dirty="0"/>
              <a:t>ls </a:t>
            </a:r>
          </a:p>
          <a:p>
            <a:endParaRPr lang="en-US" dirty="0"/>
          </a:p>
        </p:txBody>
      </p:sp>
    </p:spTree>
    <p:extLst>
      <p:ext uri="{BB962C8B-B14F-4D97-AF65-F5344CB8AC3E}">
        <p14:creationId xmlns:p14="http://schemas.microsoft.com/office/powerpoint/2010/main" val="3433574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Acquisição</a:t>
            </a:r>
            <a:r>
              <a:rPr lang="en-US" dirty="0"/>
              <a:t> de dados </a:t>
            </a:r>
            <a:r>
              <a:rPr lang="en-US" dirty="0" err="1"/>
              <a:t>sobre</a:t>
            </a:r>
            <a:r>
              <a:rPr lang="en-US" dirty="0"/>
              <a:t> a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66</a:t>
            </a:fld>
            <a:endParaRPr lang="en-US" dirty="0"/>
          </a:p>
        </p:txBody>
      </p:sp>
      <p:sp>
        <p:nvSpPr>
          <p:cNvPr id="6" name="Content Placeholder 5"/>
          <p:cNvSpPr>
            <a:spLocks noGrp="1"/>
          </p:cNvSpPr>
          <p:nvPr>
            <p:ph sz="quarter" idx="1"/>
          </p:nvPr>
        </p:nvSpPr>
        <p:spPr>
          <a:xfrm>
            <a:off x="457200" y="2895600"/>
            <a:ext cx="8686800" cy="3337560"/>
          </a:xfrm>
        </p:spPr>
        <p:txBody>
          <a:bodyPr>
            <a:normAutofit/>
          </a:bodyPr>
          <a:lstStyle/>
          <a:p>
            <a:r>
              <a:rPr lang="en-US" sz="2400" dirty="0" err="1"/>
              <a:t>É</a:t>
            </a:r>
            <a:r>
              <a:rPr lang="en-US" sz="2400" dirty="0"/>
              <a:t> </a:t>
            </a:r>
            <a:r>
              <a:rPr lang="en-US" sz="2400" dirty="0" err="1"/>
              <a:t>possível</a:t>
            </a:r>
            <a:r>
              <a:rPr lang="en-US" sz="2400" dirty="0"/>
              <a:t> </a:t>
            </a:r>
            <a:r>
              <a:rPr lang="en-US" sz="2400" dirty="0" err="1"/>
              <a:t>criar</a:t>
            </a:r>
            <a:r>
              <a:rPr lang="en-US" sz="2400" dirty="0"/>
              <a:t> </a:t>
            </a:r>
            <a:r>
              <a:rPr lang="en-US" sz="2400" dirty="0" err="1"/>
              <a:t>uma</a:t>
            </a:r>
            <a:r>
              <a:rPr lang="en-US" sz="2400" dirty="0"/>
              <a:t> </a:t>
            </a:r>
            <a:r>
              <a:rPr lang="en-US" sz="2400" dirty="0" err="1"/>
              <a:t>imagem</a:t>
            </a:r>
            <a:r>
              <a:rPr lang="en-US" sz="2400" dirty="0"/>
              <a:t> bit-stream </a:t>
            </a:r>
            <a:r>
              <a:rPr lang="en-US" sz="2400" dirty="0" err="1"/>
              <a:t>directamente</a:t>
            </a:r>
            <a:r>
              <a:rPr lang="en-US" sz="2400" dirty="0"/>
              <a:t> </a:t>
            </a:r>
            <a:r>
              <a:rPr lang="en-US" sz="2400" dirty="0" err="1"/>
              <a:t>sobre</a:t>
            </a:r>
            <a:r>
              <a:rPr lang="en-US" sz="2400" dirty="0"/>
              <a:t> a </a:t>
            </a:r>
            <a:r>
              <a:rPr lang="en-US" sz="2400" dirty="0" err="1"/>
              <a:t>rede</a:t>
            </a:r>
            <a:endParaRPr lang="en-US" sz="2400" dirty="0"/>
          </a:p>
          <a:p>
            <a:pPr lvl="4"/>
            <a:endParaRPr lang="en-US" sz="1200" dirty="0"/>
          </a:p>
          <a:p>
            <a:r>
              <a:rPr lang="en-US" sz="2400" dirty="0"/>
              <a:t>Como:</a:t>
            </a:r>
          </a:p>
          <a:p>
            <a:pPr lvl="1"/>
            <a:r>
              <a:rPr lang="en-US" sz="2000" dirty="0"/>
              <a:t>No </a:t>
            </a:r>
            <a:r>
              <a:rPr lang="en-US" sz="2000" dirty="0" err="1"/>
              <a:t>computador</a:t>
            </a:r>
            <a:r>
              <a:rPr lang="en-US" sz="2000" dirty="0"/>
              <a:t> </a:t>
            </a:r>
            <a:r>
              <a:rPr lang="en-US" sz="2000" dirty="0" err="1"/>
              <a:t>destino</a:t>
            </a:r>
            <a:r>
              <a:rPr lang="en-US" sz="2000" dirty="0"/>
              <a:t> (IP address 192.168.0.11) </a:t>
            </a:r>
            <a:r>
              <a:rPr lang="en-US" sz="2000" dirty="0" err="1"/>
              <a:t>preparar</a:t>
            </a:r>
            <a:r>
              <a:rPr lang="en-US" sz="2000" dirty="0"/>
              <a:t> um </a:t>
            </a:r>
            <a:r>
              <a:rPr lang="en-US" sz="2000" dirty="0" err="1"/>
              <a:t>servidor</a:t>
            </a:r>
            <a:r>
              <a:rPr lang="en-US" sz="2000" dirty="0"/>
              <a:t> para </a:t>
            </a:r>
            <a:r>
              <a:rPr lang="en-US" sz="2000" dirty="0" err="1"/>
              <a:t>receber</a:t>
            </a:r>
            <a:r>
              <a:rPr lang="en-US" sz="2000" dirty="0"/>
              <a:t> </a:t>
            </a:r>
            <a:r>
              <a:rPr lang="en-US" sz="2000" dirty="0" err="1"/>
              <a:t>os</a:t>
            </a:r>
            <a:r>
              <a:rPr lang="en-US" sz="2000" dirty="0"/>
              <a:t> dados</a:t>
            </a:r>
          </a:p>
          <a:p>
            <a:pPr lvl="2"/>
            <a:r>
              <a:rPr lang="en-US" sz="1800" i="1" dirty="0" err="1"/>
              <a:t>netcat</a:t>
            </a:r>
            <a:r>
              <a:rPr lang="en-US" sz="1800" i="1" dirty="0"/>
              <a:t> -l -p 9000 | </a:t>
            </a:r>
            <a:r>
              <a:rPr lang="en-US" sz="1800" i="1" dirty="0" err="1"/>
              <a:t>dd</a:t>
            </a:r>
            <a:r>
              <a:rPr lang="en-US" sz="1800" i="1" dirty="0"/>
              <a:t> of=</a:t>
            </a:r>
            <a:r>
              <a:rPr lang="en-US" sz="1800" i="1" dirty="0" err="1"/>
              <a:t>file.dd</a:t>
            </a:r>
            <a:endParaRPr lang="en-US" sz="1800" i="1" dirty="0"/>
          </a:p>
          <a:p>
            <a:pPr lvl="1"/>
            <a:endParaRPr lang="en-US" sz="2000" dirty="0"/>
          </a:p>
          <a:p>
            <a:pPr lvl="1"/>
            <a:r>
              <a:rPr lang="en-US" sz="2000" dirty="0" err="1"/>
              <a:t>Depois</a:t>
            </a:r>
            <a:r>
              <a:rPr lang="en-US" sz="2000" dirty="0"/>
              <a:t>, </a:t>
            </a:r>
            <a:r>
              <a:rPr lang="en-US" sz="2000" dirty="0" err="1"/>
              <a:t>começar</a:t>
            </a:r>
            <a:r>
              <a:rPr lang="en-US" sz="2000" dirty="0"/>
              <a:t> a </a:t>
            </a:r>
            <a:r>
              <a:rPr lang="en-US" sz="2000" dirty="0" err="1"/>
              <a:t>transmissão</a:t>
            </a:r>
            <a:r>
              <a:rPr lang="en-US" sz="2000" dirty="0"/>
              <a:t> a </a:t>
            </a:r>
            <a:r>
              <a:rPr lang="en-US" sz="2000" dirty="0" err="1"/>
              <a:t>partir</a:t>
            </a:r>
            <a:r>
              <a:rPr lang="en-US" sz="2000" dirty="0"/>
              <a:t> da </a:t>
            </a:r>
            <a:r>
              <a:rPr lang="en-US" sz="2000" dirty="0" err="1"/>
              <a:t>fonte</a:t>
            </a:r>
            <a:endParaRPr lang="en-US" sz="2000" dirty="0"/>
          </a:p>
          <a:p>
            <a:pPr lvl="2"/>
            <a:r>
              <a:rPr lang="en-US" sz="1800" i="1" dirty="0" err="1"/>
              <a:t>dd</a:t>
            </a:r>
            <a:r>
              <a:rPr lang="en-US" sz="1800" i="1" dirty="0"/>
              <a:t> if=/</a:t>
            </a:r>
            <a:r>
              <a:rPr lang="en-US" sz="1800" i="1" dirty="0" err="1"/>
              <a:t>dev</a:t>
            </a:r>
            <a:r>
              <a:rPr lang="en-US" sz="1800" i="1" dirty="0"/>
              <a:t>/</a:t>
            </a:r>
            <a:r>
              <a:rPr lang="en-US" sz="1800" i="1" dirty="0" err="1"/>
              <a:t>hda</a:t>
            </a:r>
            <a:r>
              <a:rPr lang="en-US" sz="1800" i="1" dirty="0"/>
              <a:t> | </a:t>
            </a:r>
            <a:r>
              <a:rPr lang="en-US" sz="1800" i="1" dirty="0" err="1"/>
              <a:t>netcat</a:t>
            </a:r>
            <a:r>
              <a:rPr lang="en-US" sz="1800" i="1" dirty="0"/>
              <a:t> 192.168.0.11 9000</a:t>
            </a:r>
          </a:p>
          <a:p>
            <a:pPr lvl="1"/>
            <a:endParaRPr lang="en-US" sz="2000" dirty="0"/>
          </a:p>
        </p:txBody>
      </p:sp>
      <p:sp>
        <p:nvSpPr>
          <p:cNvPr id="7" name="TextBox 6"/>
          <p:cNvSpPr txBox="1"/>
          <p:nvPr/>
        </p:nvSpPr>
        <p:spPr>
          <a:xfrm>
            <a:off x="2985714" y="2331055"/>
            <a:ext cx="1503837" cy="338554"/>
          </a:xfrm>
          <a:prstGeom prst="rect">
            <a:avLst/>
          </a:prstGeom>
          <a:noFill/>
        </p:spPr>
        <p:txBody>
          <a:bodyPr wrap="none" rtlCol="0">
            <a:spAutoFit/>
          </a:bodyPr>
          <a:lstStyle/>
          <a:p>
            <a:pPr algn="ctr"/>
            <a:r>
              <a:rPr lang="en-US" sz="1600" dirty="0"/>
              <a:t>Forensic station</a:t>
            </a:r>
          </a:p>
        </p:txBody>
      </p:sp>
      <p:pic>
        <p:nvPicPr>
          <p:cNvPr id="8" name="Picture 7"/>
          <p:cNvPicPr>
            <a:picLocks noChangeAspect="1"/>
          </p:cNvPicPr>
          <p:nvPr/>
        </p:nvPicPr>
        <p:blipFill>
          <a:blip r:embed="rId2"/>
          <a:stretch>
            <a:fillRect/>
          </a:stretch>
        </p:blipFill>
        <p:spPr>
          <a:xfrm>
            <a:off x="3094552" y="1295400"/>
            <a:ext cx="1142999" cy="1068778"/>
          </a:xfrm>
          <a:prstGeom prst="rect">
            <a:avLst/>
          </a:prstGeom>
        </p:spPr>
      </p:pic>
      <p:pic>
        <p:nvPicPr>
          <p:cNvPr id="9" name="Picture 8"/>
          <p:cNvPicPr>
            <a:picLocks noChangeAspect="1"/>
          </p:cNvPicPr>
          <p:nvPr/>
        </p:nvPicPr>
        <p:blipFill>
          <a:blip r:embed="rId3"/>
          <a:stretch>
            <a:fillRect/>
          </a:stretch>
        </p:blipFill>
        <p:spPr>
          <a:xfrm>
            <a:off x="7033995" y="1492855"/>
            <a:ext cx="876300" cy="648462"/>
          </a:xfrm>
          <a:prstGeom prst="rect">
            <a:avLst/>
          </a:prstGeom>
        </p:spPr>
      </p:pic>
      <p:sp>
        <p:nvSpPr>
          <p:cNvPr id="10" name="TextBox 9"/>
          <p:cNvSpPr txBox="1"/>
          <p:nvPr/>
        </p:nvSpPr>
        <p:spPr>
          <a:xfrm>
            <a:off x="6514926" y="2254855"/>
            <a:ext cx="2010687" cy="338554"/>
          </a:xfrm>
          <a:prstGeom prst="rect">
            <a:avLst/>
          </a:prstGeom>
          <a:noFill/>
        </p:spPr>
        <p:txBody>
          <a:bodyPr wrap="none" rtlCol="0">
            <a:spAutoFit/>
          </a:bodyPr>
          <a:lstStyle/>
          <a:p>
            <a:pPr algn="ctr"/>
            <a:r>
              <a:rPr lang="en-US" sz="1600" dirty="0"/>
              <a:t>Source storage device</a:t>
            </a:r>
          </a:p>
        </p:txBody>
      </p:sp>
      <p:cxnSp>
        <p:nvCxnSpPr>
          <p:cNvPr id="11" name="Straight Arrow Connector 10"/>
          <p:cNvCxnSpPr/>
          <p:nvPr/>
        </p:nvCxnSpPr>
        <p:spPr>
          <a:xfrm flipH="1">
            <a:off x="4419600" y="1873855"/>
            <a:ext cx="22199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953000" y="1569055"/>
            <a:ext cx="1295400" cy="572262"/>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Write Blocker</a:t>
            </a:r>
          </a:p>
        </p:txBody>
      </p:sp>
      <p:pic>
        <p:nvPicPr>
          <p:cNvPr id="13" name="Picture 12"/>
          <p:cNvPicPr>
            <a:picLocks noChangeAspect="1"/>
          </p:cNvPicPr>
          <p:nvPr/>
        </p:nvPicPr>
        <p:blipFill>
          <a:blip r:embed="rId4"/>
          <a:stretch>
            <a:fillRect/>
          </a:stretch>
        </p:blipFill>
        <p:spPr>
          <a:xfrm>
            <a:off x="698277" y="1365850"/>
            <a:ext cx="584646" cy="906200"/>
          </a:xfrm>
          <a:prstGeom prst="rect">
            <a:avLst/>
          </a:prstGeom>
        </p:spPr>
      </p:pic>
      <p:sp>
        <p:nvSpPr>
          <p:cNvPr id="14" name="TextBox 13"/>
          <p:cNvSpPr txBox="1"/>
          <p:nvPr/>
        </p:nvSpPr>
        <p:spPr>
          <a:xfrm>
            <a:off x="344179" y="2331055"/>
            <a:ext cx="1292842" cy="338554"/>
          </a:xfrm>
          <a:prstGeom prst="rect">
            <a:avLst/>
          </a:prstGeom>
          <a:noFill/>
        </p:spPr>
        <p:txBody>
          <a:bodyPr wrap="none" rtlCol="0">
            <a:spAutoFit/>
          </a:bodyPr>
          <a:lstStyle/>
          <a:p>
            <a:pPr algn="ctr"/>
            <a:r>
              <a:rPr lang="en-US" sz="1600" dirty="0"/>
              <a:t>Target server</a:t>
            </a:r>
          </a:p>
        </p:txBody>
      </p:sp>
      <p:cxnSp>
        <p:nvCxnSpPr>
          <p:cNvPr id="17" name="Straight Arrow Connector 16"/>
          <p:cNvCxnSpPr/>
          <p:nvPr/>
        </p:nvCxnSpPr>
        <p:spPr>
          <a:xfrm flipH="1">
            <a:off x="1371600" y="1905000"/>
            <a:ext cx="17229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9474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Um </a:t>
            </a:r>
            <a:r>
              <a:rPr lang="en-US" dirty="0" err="1"/>
              <a:t>computador</a:t>
            </a:r>
            <a:r>
              <a:rPr lang="en-US" dirty="0"/>
              <a:t> </a:t>
            </a:r>
            <a:r>
              <a:rPr lang="en-US" dirty="0" err="1"/>
              <a:t>na</a:t>
            </a:r>
            <a:r>
              <a:rPr lang="en-US" dirty="0"/>
              <a:t> </a:t>
            </a:r>
            <a:r>
              <a:rPr lang="en-US" dirty="0" err="1"/>
              <a:t>cena</a:t>
            </a:r>
            <a:r>
              <a:rPr lang="en-US" dirty="0"/>
              <a:t> do crime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67</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O </a:t>
            </a:r>
            <a:r>
              <a:rPr lang="en-US" b="1" dirty="0" err="1"/>
              <a:t>computador</a:t>
            </a:r>
            <a:r>
              <a:rPr lang="en-US" b="1" dirty="0"/>
              <a:t> </a:t>
            </a:r>
            <a:r>
              <a:rPr lang="en-US" b="1" dirty="0" err="1"/>
              <a:t>está</a:t>
            </a:r>
            <a:r>
              <a:rPr lang="en-US" b="1" dirty="0"/>
              <a:t> </a:t>
            </a:r>
            <a:r>
              <a:rPr lang="en-US" b="1" dirty="0" err="1"/>
              <a:t>desligado</a:t>
            </a:r>
            <a:r>
              <a:rPr lang="en-US" b="1" dirty="0"/>
              <a:t>. O que </a:t>
            </a:r>
            <a:r>
              <a:rPr lang="en-US" b="1" dirty="0" err="1"/>
              <a:t>fazer</a:t>
            </a:r>
            <a:r>
              <a:rPr lang="en-US" b="1" dirty="0"/>
              <a:t> </a:t>
            </a:r>
            <a:r>
              <a:rPr lang="en-US" b="1" dirty="0" err="1"/>
              <a:t>primeiro</a:t>
            </a:r>
            <a:r>
              <a:rPr lang="en-US" b="1" dirty="0"/>
              <a:t>?</a:t>
            </a:r>
          </a:p>
        </p:txBody>
      </p:sp>
      <p:pic>
        <p:nvPicPr>
          <p:cNvPr id="9" name="Picture 8" descr="pc-monito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590800"/>
            <a:ext cx="3962400" cy="2966139"/>
          </a:xfrm>
          <a:prstGeom prst="rect">
            <a:avLst/>
          </a:prstGeom>
          <a:ln>
            <a:solidFill>
              <a:srgbClr val="000000"/>
            </a:solidFill>
          </a:ln>
        </p:spPr>
      </p:pic>
    </p:spTree>
    <p:extLst>
      <p:ext uri="{BB962C8B-B14F-4D97-AF65-F5344CB8AC3E}">
        <p14:creationId xmlns:p14="http://schemas.microsoft.com/office/powerpoint/2010/main" val="2276124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Ligar</a:t>
            </a:r>
            <a:r>
              <a:rPr lang="en-US" dirty="0"/>
              <a:t> o </a:t>
            </a:r>
            <a:r>
              <a:rPr lang="en-US" dirty="0" err="1"/>
              <a:t>computador</a:t>
            </a:r>
            <a:r>
              <a:rPr lang="en-US" dirty="0"/>
              <a:t> </a:t>
            </a:r>
            <a:r>
              <a:rPr lang="en-US" dirty="0" err="1"/>
              <a:t>pode</a:t>
            </a:r>
            <a:r>
              <a:rPr lang="en-US" dirty="0"/>
              <a:t> </a:t>
            </a:r>
            <a:r>
              <a:rPr lang="en-US" dirty="0" err="1"/>
              <a:t>alterar</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68</a:t>
            </a:fld>
            <a:endParaRPr lang="en-US" dirty="0"/>
          </a:p>
        </p:txBody>
      </p:sp>
      <p:sp>
        <p:nvSpPr>
          <p:cNvPr id="6" name="Content Placeholder 5"/>
          <p:cNvSpPr>
            <a:spLocks noGrp="1"/>
          </p:cNvSpPr>
          <p:nvPr>
            <p:ph sz="quarter" idx="1"/>
          </p:nvPr>
        </p:nvSpPr>
        <p:spPr>
          <a:xfrm>
            <a:off x="457200" y="1219200"/>
            <a:ext cx="8229600" cy="533400"/>
          </a:xfrm>
        </p:spPr>
        <p:txBody>
          <a:bodyPr>
            <a:normAutofit fontScale="92500"/>
          </a:bodyPr>
          <a:lstStyle/>
          <a:p>
            <a:r>
              <a:rPr lang="en-US" dirty="0" err="1"/>
              <a:t>Exmplos</a:t>
            </a:r>
            <a:r>
              <a:rPr lang="en-US" dirty="0"/>
              <a:t> de </a:t>
            </a:r>
            <a:r>
              <a:rPr lang="en-US" dirty="0" err="1"/>
              <a:t>ficheiros</a:t>
            </a:r>
            <a:r>
              <a:rPr lang="en-US" dirty="0"/>
              <a:t> </a:t>
            </a:r>
            <a:r>
              <a:rPr lang="en-US" dirty="0" err="1"/>
              <a:t>mudados</a:t>
            </a:r>
            <a:r>
              <a:rPr lang="en-US" dirty="0"/>
              <a:t> no boot de um Windows XP</a:t>
            </a:r>
          </a:p>
        </p:txBody>
      </p:sp>
      <p:sp>
        <p:nvSpPr>
          <p:cNvPr id="7" name="TextBox 6"/>
          <p:cNvSpPr txBox="1"/>
          <p:nvPr/>
        </p:nvSpPr>
        <p:spPr>
          <a:xfrm>
            <a:off x="569480" y="1973282"/>
            <a:ext cx="8117320" cy="3970318"/>
          </a:xfrm>
          <a:prstGeom prst="rect">
            <a:avLst/>
          </a:prstGeom>
          <a:ln>
            <a:solidFill>
              <a:srgbClr val="00000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/system</a:t>
            </a:r>
          </a:p>
          <a:p>
            <a:r>
              <a:rPr lang="en-US" sz="1050" b="1" dirty="0">
                <a:latin typeface="Andale Mono"/>
                <a:cs typeface="Andale Mono"/>
              </a:rPr>
              <a:t>/</a:t>
            </a:r>
            <a:r>
              <a:rPr lang="en-US" sz="1050" b="1" dirty="0" err="1">
                <a:latin typeface="Andale Mono"/>
                <a:cs typeface="Andale Mono"/>
              </a:rPr>
              <a:t>pagefile.sys</a:t>
            </a:r>
            <a:endParaRPr lang="en-US" sz="1050" b="1" dirty="0">
              <a:latin typeface="Andale Mono"/>
              <a:cs typeface="Andale Mono"/>
            </a:endParaRPr>
          </a:p>
          <a:p>
            <a:r>
              <a:rPr lang="en-US" sz="1050" b="1" dirty="0">
                <a:latin typeface="Andale Mono"/>
                <a:cs typeface="Andale Mono"/>
              </a:rPr>
              <a:t>/</a:t>
            </a:r>
            <a:r>
              <a:rPr lang="en-US" sz="1050" b="1" dirty="0" err="1">
                <a:latin typeface="Andale Mono"/>
                <a:cs typeface="Andale Mono"/>
              </a:rPr>
              <a:t>hiberfil.sys</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Settings/History</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Settings/Application Data</a:t>
            </a:r>
          </a:p>
          <a:p>
            <a:r>
              <a:rPr lang="en-US" sz="1050" b="1" dirty="0">
                <a:latin typeface="Andale Mono"/>
                <a:cs typeface="Andale Mono"/>
              </a:rPr>
              <a:t>/WINDOWS/Debug/PASSWD.LOG</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Settings/Temporary Internet Files</a:t>
            </a:r>
          </a:p>
          <a:p>
            <a:r>
              <a:rPr lang="en-US" sz="1050" b="1" dirty="0">
                <a:latin typeface="Andale Mono"/>
                <a:cs typeface="Andale Mono"/>
              </a:rPr>
              <a:t>/WINDOWS/</a:t>
            </a:r>
            <a:r>
              <a:rPr lang="en-US" sz="1050" b="1" dirty="0" err="1">
                <a:latin typeface="Andale Mono"/>
                <a:cs typeface="Andale Mono"/>
              </a:rPr>
              <a:t>bootstat.dat</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Settings/Application Data</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Settings/Application Data</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Settings/Temporary Internet Files</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Settings/History</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/SAM.LOG</a:t>
            </a:r>
          </a:p>
          <a:p>
            <a:r>
              <a:rPr lang="en-US" sz="1050" b="1" dirty="0">
                <a:latin typeface="Andale Mono"/>
                <a:cs typeface="Andale Mono"/>
              </a:rPr>
              <a:t>/WINDOWS/</a:t>
            </a:r>
            <a:r>
              <a:rPr lang="en-US" sz="1050" b="1" dirty="0" err="1">
                <a:latin typeface="Andale Mono"/>
                <a:cs typeface="Andale Mono"/>
              </a:rPr>
              <a:t>Prefetch</a:t>
            </a:r>
            <a:endParaRPr lang="en-US" sz="1050" b="1" dirty="0">
              <a:latin typeface="Andale Mono"/>
              <a:cs typeface="Andale Mono"/>
            </a:endParaRPr>
          </a:p>
          <a:p>
            <a:r>
              <a:rPr lang="en-US" sz="1050" b="1" dirty="0">
                <a:latin typeface="Andale Mono"/>
                <a:cs typeface="Andale Mono"/>
              </a:rPr>
              <a:t>...</a:t>
            </a:r>
          </a:p>
        </p:txBody>
      </p:sp>
    </p:spTree>
    <p:extLst>
      <p:ext uri="{BB962C8B-B14F-4D97-AF65-F5344CB8AC3E}">
        <p14:creationId xmlns:p14="http://schemas.microsoft.com/office/powerpoint/2010/main" val="3485688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 </a:t>
            </a:r>
            <a:r>
              <a:rPr lang="en-US" dirty="0" err="1"/>
              <a:t>ligamos</a:t>
            </a:r>
            <a:r>
              <a:rPr lang="en-US" dirty="0"/>
              <a:t> o </a:t>
            </a:r>
            <a:r>
              <a:rPr lang="en-US" dirty="0" err="1"/>
              <a:t>computador</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69</a:t>
            </a:fld>
            <a:endParaRPr lang="en-US" dirty="0"/>
          </a:p>
        </p:txBody>
      </p:sp>
      <p:sp>
        <p:nvSpPr>
          <p:cNvPr id="6" name="Content Placeholder 5"/>
          <p:cNvSpPr>
            <a:spLocks noGrp="1"/>
          </p:cNvSpPr>
          <p:nvPr>
            <p:ph sz="quarter" idx="1"/>
          </p:nvPr>
        </p:nvSpPr>
        <p:spPr/>
        <p:txBody>
          <a:bodyPr/>
          <a:lstStyle/>
          <a:p>
            <a:r>
              <a:rPr lang="en-US" dirty="0" err="1"/>
              <a:t>Prova</a:t>
            </a:r>
            <a:r>
              <a:rPr lang="en-US" dirty="0"/>
              <a:t> digital </a:t>
            </a:r>
            <a:r>
              <a:rPr lang="en-US" dirty="0" err="1"/>
              <a:t>pode</a:t>
            </a:r>
            <a:r>
              <a:rPr lang="en-US" dirty="0"/>
              <a:t> </a:t>
            </a:r>
            <a:r>
              <a:rPr lang="en-US" dirty="0" err="1"/>
              <a:t>ser</a:t>
            </a:r>
            <a:r>
              <a:rPr lang="en-US" dirty="0"/>
              <a:t> </a:t>
            </a:r>
            <a:r>
              <a:rPr lang="en-US" dirty="0" err="1"/>
              <a:t>corrompida</a:t>
            </a:r>
            <a:r>
              <a:rPr lang="en-US" dirty="0"/>
              <a:t> </a:t>
            </a:r>
            <a:r>
              <a:rPr lang="en-US" dirty="0" err="1"/>
              <a:t>ou</a:t>
            </a:r>
            <a:r>
              <a:rPr lang="en-US" dirty="0"/>
              <a:t> </a:t>
            </a:r>
            <a:r>
              <a:rPr lang="en-US" dirty="0" err="1"/>
              <a:t>destruída</a:t>
            </a:r>
            <a:r>
              <a:rPr lang="en-US" dirty="0"/>
              <a:t>!</a:t>
            </a:r>
          </a:p>
          <a:p>
            <a:endParaRPr lang="en-US" dirty="0"/>
          </a:p>
          <a:p>
            <a:pPr lvl="1"/>
            <a:r>
              <a:rPr lang="en-US" dirty="0" err="1"/>
              <a:t>Ficheiros</a:t>
            </a:r>
            <a:r>
              <a:rPr lang="en-US" dirty="0"/>
              <a:t> no </a:t>
            </a:r>
            <a:r>
              <a:rPr lang="en-US" dirty="0" err="1"/>
              <a:t>processo</a:t>
            </a:r>
            <a:r>
              <a:rPr lang="en-US" dirty="0"/>
              <a:t> de </a:t>
            </a:r>
            <a:r>
              <a:rPr lang="en-US" dirty="0" err="1"/>
              <a:t>arranque</a:t>
            </a:r>
            <a:r>
              <a:rPr lang="en-US" dirty="0"/>
              <a:t> </a:t>
            </a:r>
            <a:r>
              <a:rPr lang="en-US" dirty="0" err="1"/>
              <a:t>podem</a:t>
            </a:r>
            <a:r>
              <a:rPr lang="en-US" dirty="0"/>
              <a:t> </a:t>
            </a:r>
            <a:r>
              <a:rPr lang="en-US" dirty="0" err="1"/>
              <a:t>ser</a:t>
            </a:r>
            <a:r>
              <a:rPr lang="en-US" dirty="0"/>
              <a:t> </a:t>
            </a:r>
            <a:r>
              <a:rPr lang="en-US" dirty="0" err="1"/>
              <a:t>modificados</a:t>
            </a:r>
            <a:endParaRPr lang="en-US" dirty="0"/>
          </a:p>
          <a:p>
            <a:pPr lvl="1"/>
            <a:endParaRPr lang="en-US" dirty="0"/>
          </a:p>
          <a:p>
            <a:pPr lvl="1"/>
            <a:r>
              <a:rPr lang="en-US" dirty="0" err="1"/>
              <a:t>Executadas</a:t>
            </a:r>
            <a:r>
              <a:rPr lang="en-US" dirty="0"/>
              <a:t> </a:t>
            </a:r>
            <a:r>
              <a:rPr lang="en-US" dirty="0" err="1"/>
              <a:t>funções</a:t>
            </a:r>
            <a:r>
              <a:rPr lang="en-US" dirty="0"/>
              <a:t> Autorun / scripts boot up</a:t>
            </a:r>
          </a:p>
          <a:p>
            <a:pPr lvl="1"/>
            <a:endParaRPr lang="en-US" dirty="0"/>
          </a:p>
          <a:p>
            <a:pPr lvl="1"/>
            <a:r>
              <a:rPr lang="en-US" dirty="0"/>
              <a:t>Malware </a:t>
            </a:r>
            <a:r>
              <a:rPr lang="en-US" dirty="0" err="1"/>
              <a:t>executadi</a:t>
            </a:r>
            <a:r>
              <a:rPr lang="en-US" dirty="0"/>
              <a:t> </a:t>
            </a:r>
            <a:r>
              <a:rPr lang="en-US" dirty="0" err="1"/>
              <a:t>durante</a:t>
            </a:r>
            <a:r>
              <a:rPr lang="en-US" dirty="0"/>
              <a:t> o </a:t>
            </a:r>
            <a:r>
              <a:rPr lang="en-US" dirty="0" err="1"/>
              <a:t>arranque</a:t>
            </a:r>
            <a:endParaRPr lang="en-US" dirty="0"/>
          </a:p>
        </p:txBody>
      </p:sp>
      <p:sp>
        <p:nvSpPr>
          <p:cNvPr id="7" name="Rectangle 6"/>
          <p:cNvSpPr/>
          <p:nvPr/>
        </p:nvSpPr>
        <p:spPr>
          <a:xfrm>
            <a:off x="688848" y="5257800"/>
            <a:ext cx="7921752"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 o </a:t>
            </a:r>
            <a:r>
              <a:rPr lang="en-US" sz="2400" dirty="0" err="1"/>
              <a:t>computador</a:t>
            </a:r>
            <a:r>
              <a:rPr lang="en-US" sz="2400" dirty="0"/>
              <a:t> </a:t>
            </a:r>
            <a:r>
              <a:rPr lang="en-US" sz="2400" dirty="0" err="1"/>
              <a:t>está</a:t>
            </a:r>
            <a:r>
              <a:rPr lang="en-US" sz="2400" dirty="0"/>
              <a:t> </a:t>
            </a:r>
            <a:r>
              <a:rPr lang="en-US" sz="2400" dirty="0" err="1"/>
              <a:t>desligado</a:t>
            </a:r>
            <a:r>
              <a:rPr lang="en-US" sz="2400" dirty="0"/>
              <a:t>, </a:t>
            </a:r>
            <a:r>
              <a:rPr lang="en-US" sz="2400" dirty="0" err="1"/>
              <a:t>deixá</a:t>
            </a:r>
            <a:r>
              <a:rPr lang="en-US" sz="2400" dirty="0"/>
              <a:t>-lo </a:t>
            </a:r>
            <a:r>
              <a:rPr lang="en-US" sz="2400" dirty="0" err="1"/>
              <a:t>desligado</a:t>
            </a:r>
            <a:endParaRPr lang="en-US" sz="2400" dirty="0"/>
          </a:p>
        </p:txBody>
      </p:sp>
    </p:spTree>
    <p:extLst>
      <p:ext uri="{BB962C8B-B14F-4D97-AF65-F5344CB8AC3E}">
        <p14:creationId xmlns:p14="http://schemas.microsoft.com/office/powerpoint/2010/main" val="2815575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Casos</a:t>
            </a:r>
            <a:r>
              <a:rPr lang="en-US" dirty="0"/>
              <a:t> de </a:t>
            </a:r>
            <a:r>
              <a:rPr lang="en-US" dirty="0" err="1"/>
              <a:t>uso</a:t>
            </a:r>
            <a:r>
              <a:rPr lang="en-US" dirty="0"/>
              <a:t> de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b="1" dirty="0" err="1"/>
              <a:t>Processos</a:t>
            </a:r>
            <a:r>
              <a:rPr lang="en-US" b="1" dirty="0"/>
              <a:t> </a:t>
            </a:r>
            <a:r>
              <a:rPr lang="en-US" b="1" dirty="0" err="1"/>
              <a:t>criminais</a:t>
            </a:r>
            <a:endParaRPr lang="en-US" b="1" dirty="0"/>
          </a:p>
          <a:p>
            <a:pPr lvl="1"/>
            <a:r>
              <a:rPr lang="en-US" dirty="0" err="1"/>
              <a:t>Baseiam</a:t>
            </a:r>
            <a:r>
              <a:rPr lang="en-US" dirty="0"/>
              <a:t>-se </a:t>
            </a:r>
            <a:r>
              <a:rPr lang="en-US" dirty="0" err="1"/>
              <a:t>em</a:t>
            </a:r>
            <a:r>
              <a:rPr lang="en-US" dirty="0"/>
              <a:t> </a:t>
            </a:r>
            <a:r>
              <a:rPr lang="en-US" dirty="0" err="1"/>
              <a:t>rastos</a:t>
            </a:r>
            <a:r>
              <a:rPr lang="en-US" dirty="0"/>
              <a:t> </a:t>
            </a:r>
            <a:r>
              <a:rPr lang="en-US" dirty="0" err="1"/>
              <a:t>obtidos</a:t>
            </a:r>
            <a:r>
              <a:rPr lang="en-US" dirty="0"/>
              <a:t> a </a:t>
            </a:r>
            <a:r>
              <a:rPr lang="en-US" dirty="0" err="1"/>
              <a:t>partir</a:t>
            </a:r>
            <a:r>
              <a:rPr lang="en-US" dirty="0"/>
              <a:t> de um </a:t>
            </a:r>
            <a:r>
              <a:rPr lang="en-US" dirty="0" err="1"/>
              <a:t>ou</a:t>
            </a:r>
            <a:r>
              <a:rPr lang="en-US" dirty="0"/>
              <a:t> </a:t>
            </a:r>
            <a:r>
              <a:rPr lang="en-US" dirty="0" err="1"/>
              <a:t>mais</a:t>
            </a:r>
            <a:r>
              <a:rPr lang="en-US" dirty="0"/>
              <a:t> </a:t>
            </a:r>
            <a:r>
              <a:rPr lang="en-US" dirty="0" err="1"/>
              <a:t>computadores</a:t>
            </a:r>
            <a:r>
              <a:rPr lang="en-US" dirty="0"/>
              <a:t> para </a:t>
            </a:r>
            <a:r>
              <a:rPr lang="en-US" dirty="0" err="1"/>
              <a:t>processar</a:t>
            </a:r>
            <a:r>
              <a:rPr lang="en-US" dirty="0"/>
              <a:t> </a:t>
            </a:r>
            <a:r>
              <a:rPr lang="en-US" dirty="0" err="1"/>
              <a:t>suspeitos</a:t>
            </a:r>
            <a:r>
              <a:rPr lang="en-US" dirty="0"/>
              <a:t> e </a:t>
            </a:r>
            <a:r>
              <a:rPr lang="en-US" dirty="0" err="1"/>
              <a:t>usar</a:t>
            </a:r>
            <a:r>
              <a:rPr lang="en-US" dirty="0"/>
              <a:t> </a:t>
            </a:r>
            <a:r>
              <a:rPr lang="en-US" dirty="0" err="1"/>
              <a:t>como</a:t>
            </a:r>
            <a:r>
              <a:rPr lang="en-US" dirty="0"/>
              <a:t> </a:t>
            </a:r>
            <a:r>
              <a:rPr lang="en-US" dirty="0" err="1"/>
              <a:t>prova</a:t>
            </a:r>
            <a:endParaRPr lang="en-US" dirty="0"/>
          </a:p>
          <a:p>
            <a:pPr lvl="2"/>
            <a:endParaRPr lang="en-US" dirty="0"/>
          </a:p>
          <a:p>
            <a:pPr lvl="6"/>
            <a:endParaRPr lang="en-US" dirty="0"/>
          </a:p>
          <a:p>
            <a:r>
              <a:rPr lang="en-US" b="1" dirty="0" err="1"/>
              <a:t>Litígios</a:t>
            </a:r>
            <a:r>
              <a:rPr lang="en-US" b="1" dirty="0"/>
              <a:t> </a:t>
            </a:r>
            <a:r>
              <a:rPr lang="en-US" b="1" dirty="0" err="1"/>
              <a:t>civis</a:t>
            </a:r>
            <a:endParaRPr lang="en-US" b="1" dirty="0"/>
          </a:p>
          <a:p>
            <a:pPr lvl="1"/>
            <a:r>
              <a:rPr lang="en-US" dirty="0"/>
              <a:t>Dados </a:t>
            </a:r>
            <a:r>
              <a:rPr lang="en-US" dirty="0" err="1"/>
              <a:t>pessoais</a:t>
            </a:r>
            <a:r>
              <a:rPr lang="en-US" dirty="0"/>
              <a:t> </a:t>
            </a:r>
            <a:r>
              <a:rPr lang="en-US" dirty="0" err="1"/>
              <a:t>ou</a:t>
            </a:r>
            <a:r>
              <a:rPr lang="en-US" dirty="0"/>
              <a:t> de </a:t>
            </a:r>
            <a:r>
              <a:rPr lang="en-US" dirty="0" err="1"/>
              <a:t>empresas</a:t>
            </a:r>
            <a:r>
              <a:rPr lang="en-US" dirty="0"/>
              <a:t> </a:t>
            </a:r>
            <a:r>
              <a:rPr lang="en-US" dirty="0" err="1"/>
              <a:t>descobertos</a:t>
            </a:r>
            <a:r>
              <a:rPr lang="en-US" dirty="0"/>
              <a:t> </a:t>
            </a:r>
            <a:r>
              <a:rPr lang="en-US" dirty="0" err="1"/>
              <a:t>em</a:t>
            </a:r>
            <a:r>
              <a:rPr lang="en-US" dirty="0"/>
              <a:t> </a:t>
            </a:r>
            <a:r>
              <a:rPr lang="en-US" dirty="0" err="1"/>
              <a:t>computadores</a:t>
            </a:r>
            <a:r>
              <a:rPr lang="en-US" dirty="0"/>
              <a:t> que </a:t>
            </a:r>
            <a:r>
              <a:rPr lang="en-US" dirty="0" err="1"/>
              <a:t>podem</a:t>
            </a:r>
            <a:r>
              <a:rPr lang="en-US" dirty="0"/>
              <a:t> </a:t>
            </a:r>
            <a:r>
              <a:rPr lang="en-US" dirty="0" err="1"/>
              <a:t>ter</a:t>
            </a:r>
            <a:r>
              <a:rPr lang="en-US" dirty="0"/>
              <a:t> </a:t>
            </a:r>
            <a:r>
              <a:rPr lang="en-US" dirty="0" err="1"/>
              <a:t>sido</a:t>
            </a:r>
            <a:r>
              <a:rPr lang="en-US" dirty="0"/>
              <a:t> </a:t>
            </a:r>
            <a:r>
              <a:rPr lang="en-US" dirty="0" err="1"/>
              <a:t>usados</a:t>
            </a:r>
            <a:r>
              <a:rPr lang="en-US" dirty="0"/>
              <a:t> </a:t>
            </a:r>
            <a:r>
              <a:rPr lang="en-US" dirty="0" err="1"/>
              <a:t>em</a:t>
            </a:r>
            <a:r>
              <a:rPr lang="en-US" dirty="0"/>
              <a:t> </a:t>
            </a:r>
            <a:r>
              <a:rPr lang="en-US" dirty="0" err="1"/>
              <a:t>casos</a:t>
            </a:r>
            <a:r>
              <a:rPr lang="en-US" dirty="0"/>
              <a:t> de </a:t>
            </a:r>
            <a:r>
              <a:rPr lang="en-US" dirty="0" err="1"/>
              <a:t>fraude</a:t>
            </a:r>
            <a:r>
              <a:rPr lang="en-US" dirty="0"/>
              <a:t>, </a:t>
            </a:r>
            <a:r>
              <a:rPr lang="en-US" dirty="0" err="1"/>
              <a:t>divórcio</a:t>
            </a:r>
            <a:r>
              <a:rPr lang="en-US" dirty="0"/>
              <a:t>, </a:t>
            </a:r>
            <a:r>
              <a:rPr lang="en-US" dirty="0" err="1"/>
              <a:t>perseguição</a:t>
            </a:r>
            <a:r>
              <a:rPr lang="en-US" dirty="0"/>
              <a:t>, </a:t>
            </a:r>
            <a:r>
              <a:rPr lang="en-US" dirty="0" err="1"/>
              <a:t>ou</a:t>
            </a:r>
            <a:r>
              <a:rPr lang="en-US" dirty="0"/>
              <a:t> </a:t>
            </a:r>
            <a:r>
              <a:rPr lang="en-US" dirty="0" err="1"/>
              <a:t>discriminação</a:t>
            </a:r>
            <a:endParaRPr lang="en-US" dirty="0"/>
          </a:p>
          <a:p>
            <a:pPr lvl="6"/>
            <a:endParaRPr lang="en-US" dirty="0"/>
          </a:p>
          <a:p>
            <a:pPr lvl="6"/>
            <a:endParaRPr lang="en-US" dirty="0"/>
          </a:p>
          <a:p>
            <a:r>
              <a:rPr lang="en-US" b="1" dirty="0" err="1"/>
              <a:t>Companhias</a:t>
            </a:r>
            <a:r>
              <a:rPr lang="en-US" b="1" dirty="0"/>
              <a:t> de </a:t>
            </a:r>
            <a:r>
              <a:rPr lang="en-US" b="1" dirty="0" err="1"/>
              <a:t>seguros</a:t>
            </a:r>
            <a:endParaRPr lang="en-US" b="1" dirty="0"/>
          </a:p>
          <a:p>
            <a:pPr lvl="1"/>
            <a:r>
              <a:rPr lang="en-US" dirty="0" err="1"/>
              <a:t>Prova</a:t>
            </a:r>
            <a:r>
              <a:rPr lang="en-US" dirty="0"/>
              <a:t> </a:t>
            </a:r>
            <a:r>
              <a:rPr lang="en-US" dirty="0" err="1"/>
              <a:t>em</a:t>
            </a:r>
            <a:r>
              <a:rPr lang="en-US" dirty="0"/>
              <a:t> </a:t>
            </a:r>
            <a:r>
              <a:rPr lang="en-US" dirty="0" err="1"/>
              <a:t>computadores</a:t>
            </a:r>
            <a:r>
              <a:rPr lang="en-US" dirty="0"/>
              <a:t> que </a:t>
            </a:r>
            <a:r>
              <a:rPr lang="en-US" dirty="0" err="1"/>
              <a:t>pode</a:t>
            </a:r>
            <a:r>
              <a:rPr lang="en-US" dirty="0"/>
              <a:t> </a:t>
            </a:r>
            <a:r>
              <a:rPr lang="en-US" dirty="0" err="1"/>
              <a:t>ser</a:t>
            </a:r>
            <a:r>
              <a:rPr lang="en-US" dirty="0"/>
              <a:t> </a:t>
            </a:r>
            <a:r>
              <a:rPr lang="en-US" dirty="0" err="1"/>
              <a:t>utilizada</a:t>
            </a:r>
            <a:r>
              <a:rPr lang="en-US" dirty="0"/>
              <a:t> para </a:t>
            </a:r>
            <a:r>
              <a:rPr lang="en-US" dirty="0" err="1"/>
              <a:t>atenuar</a:t>
            </a:r>
            <a:r>
              <a:rPr lang="en-US" dirty="0"/>
              <a:t> </a:t>
            </a:r>
            <a:r>
              <a:rPr lang="en-US" dirty="0" err="1"/>
              <a:t>custos</a:t>
            </a:r>
            <a:r>
              <a:rPr lang="en-US" dirty="0"/>
              <a:t> (</a:t>
            </a:r>
            <a:r>
              <a:rPr lang="en-US" dirty="0" err="1"/>
              <a:t>fraude</a:t>
            </a:r>
            <a:r>
              <a:rPr lang="en-US" dirty="0"/>
              <a:t>, </a:t>
            </a:r>
            <a:r>
              <a:rPr lang="en-US" dirty="0" err="1"/>
              <a:t>compensação</a:t>
            </a:r>
            <a:r>
              <a:rPr lang="en-US" dirty="0"/>
              <a:t> de </a:t>
            </a:r>
            <a:r>
              <a:rPr lang="en-US" dirty="0" err="1"/>
              <a:t>trabalhadores</a:t>
            </a:r>
            <a:r>
              <a:rPr lang="en-US" dirty="0"/>
              <a:t>, </a:t>
            </a:r>
            <a:r>
              <a:rPr lang="en-US" dirty="0" err="1"/>
              <a:t>incendios</a:t>
            </a:r>
            <a:r>
              <a:rPr lang="en-US" dirty="0"/>
              <a:t>, etc.)</a:t>
            </a:r>
          </a:p>
        </p:txBody>
      </p:sp>
    </p:spTree>
    <p:extLst>
      <p:ext uri="{BB962C8B-B14F-4D97-AF65-F5344CB8AC3E}">
        <p14:creationId xmlns:p14="http://schemas.microsoft.com/office/powerpoint/2010/main" val="3223391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Apreender</a:t>
            </a:r>
            <a:r>
              <a:rPr lang="en-US" dirty="0"/>
              <a:t> um </a:t>
            </a:r>
            <a:r>
              <a:rPr lang="en-US" dirty="0" err="1"/>
              <a:t>computador</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70</a:t>
            </a:fld>
            <a:endParaRPr lang="en-US" dirty="0"/>
          </a:p>
        </p:txBody>
      </p:sp>
      <p:sp>
        <p:nvSpPr>
          <p:cNvPr id="6" name="Content Placeholder 5"/>
          <p:cNvSpPr>
            <a:spLocks noGrp="1"/>
          </p:cNvSpPr>
          <p:nvPr>
            <p:ph sz="quarter" idx="1"/>
          </p:nvPr>
        </p:nvSpPr>
        <p:spPr/>
        <p:txBody>
          <a:bodyPr>
            <a:normAutofit/>
          </a:bodyPr>
          <a:lstStyle/>
          <a:p>
            <a:r>
              <a:rPr lang="en-US" dirty="0" err="1"/>
              <a:t>Proteger</a:t>
            </a:r>
            <a:r>
              <a:rPr lang="en-US" dirty="0"/>
              <a:t> o </a:t>
            </a:r>
            <a:r>
              <a:rPr lang="en-US" dirty="0" err="1"/>
              <a:t>conector</a:t>
            </a:r>
            <a:r>
              <a:rPr lang="en-US" dirty="0"/>
              <a:t> do </a:t>
            </a:r>
            <a:r>
              <a:rPr lang="en-US" dirty="0" err="1"/>
              <a:t>cabo</a:t>
            </a:r>
            <a:r>
              <a:rPr lang="en-US" dirty="0"/>
              <a:t> de </a:t>
            </a:r>
            <a:r>
              <a:rPr lang="en-US" dirty="0" err="1"/>
              <a:t>energia</a:t>
            </a:r>
            <a:r>
              <a:rPr lang="en-US" dirty="0"/>
              <a:t> com </a:t>
            </a:r>
            <a:r>
              <a:rPr lang="en-US" dirty="0" err="1"/>
              <a:t>fita</a:t>
            </a:r>
            <a:r>
              <a:rPr lang="en-US" dirty="0"/>
              <a:t> </a:t>
            </a:r>
            <a:r>
              <a:rPr lang="en-US" dirty="0" err="1"/>
              <a:t>adesiva</a:t>
            </a:r>
            <a:endParaRPr lang="en-US" dirty="0"/>
          </a:p>
          <a:p>
            <a:endParaRPr lang="en-US" dirty="0"/>
          </a:p>
          <a:p>
            <a:endParaRPr lang="en-US" dirty="0"/>
          </a:p>
          <a:p>
            <a:r>
              <a:rPr lang="en-US" dirty="0" err="1"/>
              <a:t>Apreender</a:t>
            </a:r>
            <a:r>
              <a:rPr lang="en-US" dirty="0"/>
              <a:t> </a:t>
            </a:r>
            <a:r>
              <a:rPr lang="en-US" dirty="0" err="1"/>
              <a:t>também</a:t>
            </a:r>
            <a:r>
              <a:rPr lang="en-US" dirty="0"/>
              <a:t> </a:t>
            </a:r>
            <a:r>
              <a:rPr lang="en-US" dirty="0" err="1"/>
              <a:t>os</a:t>
            </a:r>
            <a:r>
              <a:rPr lang="en-US" dirty="0"/>
              <a:t> </a:t>
            </a:r>
            <a:r>
              <a:rPr lang="en-US" dirty="0" err="1"/>
              <a:t>cabos</a:t>
            </a:r>
            <a:r>
              <a:rPr lang="en-US" dirty="0"/>
              <a:t> de </a:t>
            </a:r>
            <a:r>
              <a:rPr lang="en-US" dirty="0" err="1"/>
              <a:t>energia</a:t>
            </a:r>
            <a:endParaRPr lang="en-US" dirty="0"/>
          </a:p>
          <a:p>
            <a:endParaRPr lang="en-US" dirty="0"/>
          </a:p>
          <a:p>
            <a:endParaRPr lang="en-US" dirty="0"/>
          </a:p>
          <a:p>
            <a:r>
              <a:rPr lang="en-US" dirty="0"/>
              <a:t>Se o </a:t>
            </a:r>
            <a:r>
              <a:rPr lang="en-US" dirty="0" err="1"/>
              <a:t>computador</a:t>
            </a:r>
            <a:r>
              <a:rPr lang="en-US" dirty="0"/>
              <a:t> for um laptop, e se </a:t>
            </a:r>
            <a:r>
              <a:rPr lang="en-US" dirty="0" err="1"/>
              <a:t>possível</a:t>
            </a:r>
            <a:r>
              <a:rPr lang="en-US" dirty="0"/>
              <a:t>, remover a </a:t>
            </a:r>
            <a:r>
              <a:rPr lang="en-US" dirty="0" err="1"/>
              <a:t>bateria</a:t>
            </a:r>
            <a:r>
              <a:rPr lang="en-US" dirty="0"/>
              <a:t> e </a:t>
            </a:r>
            <a:r>
              <a:rPr lang="en-US" dirty="0" err="1"/>
              <a:t>classificá</a:t>
            </a:r>
            <a:r>
              <a:rPr lang="en-US" dirty="0"/>
              <a:t>-la</a:t>
            </a:r>
          </a:p>
        </p:txBody>
      </p:sp>
      <p:pic>
        <p:nvPicPr>
          <p:cNvPr id="7" name="Picture 6" descr="IECMALESOCKS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50" y="1828800"/>
            <a:ext cx="1882741" cy="1415821"/>
          </a:xfrm>
          <a:prstGeom prst="rect">
            <a:avLst/>
          </a:prstGeom>
        </p:spPr>
      </p:pic>
    </p:spTree>
    <p:extLst>
      <p:ext uri="{BB962C8B-B14F-4D97-AF65-F5344CB8AC3E}">
        <p14:creationId xmlns:p14="http://schemas.microsoft.com/office/powerpoint/2010/main" val="2901814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 se </a:t>
            </a:r>
            <a:r>
              <a:rPr lang="en-US" dirty="0" err="1"/>
              <a:t>não</a:t>
            </a:r>
            <a:r>
              <a:rPr lang="en-US" dirty="0"/>
              <a:t> for </a:t>
            </a:r>
            <a:r>
              <a:rPr lang="en-US" dirty="0" err="1"/>
              <a:t>possível</a:t>
            </a:r>
            <a:r>
              <a:rPr lang="en-US" dirty="0"/>
              <a:t> </a:t>
            </a:r>
            <a:r>
              <a:rPr lang="en-US" dirty="0" err="1"/>
              <a:t>levar</a:t>
            </a:r>
            <a:r>
              <a:rPr lang="en-US" dirty="0"/>
              <a:t> o </a:t>
            </a:r>
            <a:r>
              <a:rPr lang="en-US" dirty="0" err="1"/>
              <a:t>computador</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71</a:t>
            </a:fld>
            <a:endParaRPr lang="en-US" dirty="0"/>
          </a:p>
        </p:txBody>
      </p:sp>
      <p:sp>
        <p:nvSpPr>
          <p:cNvPr id="6" name="Content Placeholder 5"/>
          <p:cNvSpPr>
            <a:spLocks noGrp="1"/>
          </p:cNvSpPr>
          <p:nvPr>
            <p:ph sz="quarter" idx="1"/>
          </p:nvPr>
        </p:nvSpPr>
        <p:spPr>
          <a:xfrm>
            <a:off x="457200" y="1219200"/>
            <a:ext cx="4483902" cy="1905000"/>
          </a:xfrm>
        </p:spPr>
        <p:txBody>
          <a:bodyPr>
            <a:normAutofit/>
          </a:bodyPr>
          <a:lstStyle/>
          <a:p>
            <a:pPr lvl="3"/>
            <a:endParaRPr lang="en-US" dirty="0"/>
          </a:p>
          <a:p>
            <a:r>
              <a:rPr lang="en-US" dirty="0" err="1"/>
              <a:t>Trazer</a:t>
            </a:r>
            <a:r>
              <a:rPr lang="en-US" dirty="0"/>
              <a:t> </a:t>
            </a:r>
            <a:r>
              <a:rPr lang="en-US" dirty="0" err="1"/>
              <a:t>os</a:t>
            </a:r>
            <a:r>
              <a:rPr lang="en-US" dirty="0"/>
              <a:t> discos </a:t>
            </a:r>
            <a:r>
              <a:rPr lang="en-US" dirty="0" err="1"/>
              <a:t>rígidos</a:t>
            </a:r>
            <a:endParaRPr lang="en-US" dirty="0"/>
          </a:p>
          <a:p>
            <a:pPr lvl="1"/>
            <a:r>
              <a:rPr lang="en-US" dirty="0" err="1"/>
              <a:t>Abrir</a:t>
            </a:r>
            <a:r>
              <a:rPr lang="en-US" dirty="0"/>
              <a:t> a </a:t>
            </a:r>
            <a:r>
              <a:rPr lang="en-US" dirty="0" err="1"/>
              <a:t>caixa</a:t>
            </a:r>
            <a:endParaRPr lang="en-US" dirty="0"/>
          </a:p>
          <a:p>
            <a:pPr lvl="1"/>
            <a:r>
              <a:rPr lang="en-US" dirty="0" err="1"/>
              <a:t>Extrair</a:t>
            </a:r>
            <a:r>
              <a:rPr lang="en-US" dirty="0"/>
              <a:t> o disco</a:t>
            </a:r>
          </a:p>
          <a:p>
            <a:endParaRPr lang="en-US" dirty="0"/>
          </a:p>
        </p:txBody>
      </p:sp>
      <p:pic>
        <p:nvPicPr>
          <p:cNvPr id="7" name="Picture 6" descr="XcKsSSWVKg2QW5j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524000"/>
            <a:ext cx="3048000" cy="2286000"/>
          </a:xfrm>
          <a:prstGeom prst="rect">
            <a:avLst/>
          </a:prstGeom>
        </p:spPr>
      </p:pic>
      <p:sp>
        <p:nvSpPr>
          <p:cNvPr id="8" name="Content Placeholder 5"/>
          <p:cNvSpPr txBox="1">
            <a:spLocks/>
          </p:cNvSpPr>
          <p:nvPr/>
        </p:nvSpPr>
        <p:spPr>
          <a:xfrm>
            <a:off x="457200" y="3962400"/>
            <a:ext cx="8305800" cy="2255985"/>
          </a:xfrm>
          <a:prstGeom prst="rect">
            <a:avLst/>
          </a:prstGeom>
        </p:spPr>
        <p:txBody>
          <a:bodyPr vert="horz">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Se </a:t>
            </a:r>
            <a:r>
              <a:rPr lang="en-US" dirty="0" err="1"/>
              <a:t>não</a:t>
            </a:r>
            <a:r>
              <a:rPr lang="en-US" dirty="0"/>
              <a:t> for </a:t>
            </a:r>
            <a:r>
              <a:rPr lang="en-US" dirty="0" err="1"/>
              <a:t>possível</a:t>
            </a:r>
            <a:r>
              <a:rPr lang="en-US" dirty="0"/>
              <a:t> </a:t>
            </a:r>
            <a:r>
              <a:rPr lang="en-US" dirty="0" err="1"/>
              <a:t>extrair</a:t>
            </a:r>
            <a:r>
              <a:rPr lang="en-US" dirty="0"/>
              <a:t> o disco </a:t>
            </a:r>
            <a:r>
              <a:rPr lang="en-US" dirty="0" err="1"/>
              <a:t>rígido</a:t>
            </a:r>
            <a:endParaRPr lang="en-US" dirty="0"/>
          </a:p>
          <a:p>
            <a:pPr lvl="1"/>
            <a:r>
              <a:rPr lang="en-US" dirty="0" err="1"/>
              <a:t>Arracar</a:t>
            </a:r>
            <a:r>
              <a:rPr lang="en-US" dirty="0"/>
              <a:t> a </a:t>
            </a:r>
            <a:r>
              <a:rPr lang="en-US" dirty="0" err="1"/>
              <a:t>partir</a:t>
            </a:r>
            <a:r>
              <a:rPr lang="en-US" dirty="0"/>
              <a:t> de um OS </a:t>
            </a:r>
            <a:r>
              <a:rPr lang="en-US" dirty="0" err="1"/>
              <a:t>forense</a:t>
            </a:r>
            <a:r>
              <a:rPr lang="en-US" dirty="0"/>
              <a:t> (e.g., Kali) de um DVD / USB drive</a:t>
            </a:r>
          </a:p>
          <a:p>
            <a:pPr lvl="2"/>
            <a:r>
              <a:rPr lang="en-US" dirty="0" err="1"/>
              <a:t>Pode</a:t>
            </a:r>
            <a:r>
              <a:rPr lang="en-US" dirty="0"/>
              <a:t> </a:t>
            </a:r>
            <a:r>
              <a:rPr lang="en-US" dirty="0" err="1"/>
              <a:t>ser</a:t>
            </a:r>
            <a:r>
              <a:rPr lang="en-US" dirty="0"/>
              <a:t> </a:t>
            </a:r>
            <a:r>
              <a:rPr lang="en-US" dirty="0" err="1"/>
              <a:t>necessário</a:t>
            </a:r>
            <a:r>
              <a:rPr lang="en-US" dirty="0"/>
              <a:t> </a:t>
            </a:r>
            <a:r>
              <a:rPr lang="en-US" dirty="0" err="1"/>
              <a:t>modificar</a:t>
            </a:r>
            <a:r>
              <a:rPr lang="en-US" dirty="0"/>
              <a:t> a </a:t>
            </a:r>
            <a:r>
              <a:rPr lang="en-US" dirty="0" err="1"/>
              <a:t>sequência</a:t>
            </a:r>
            <a:r>
              <a:rPr lang="en-US" dirty="0"/>
              <a:t> de </a:t>
            </a:r>
            <a:r>
              <a:rPr lang="en-US" dirty="0" err="1"/>
              <a:t>arranque</a:t>
            </a:r>
            <a:r>
              <a:rPr lang="en-US" dirty="0"/>
              <a:t> </a:t>
            </a:r>
            <a:r>
              <a:rPr lang="en-US" dirty="0" err="1"/>
              <a:t>na</a:t>
            </a:r>
            <a:r>
              <a:rPr lang="en-US" dirty="0"/>
              <a:t> boot</a:t>
            </a:r>
          </a:p>
          <a:p>
            <a:pPr lvl="1"/>
            <a:r>
              <a:rPr lang="en-US" dirty="0" err="1"/>
              <a:t>Identificar</a:t>
            </a:r>
            <a:r>
              <a:rPr lang="en-US" dirty="0"/>
              <a:t> o </a:t>
            </a:r>
            <a:r>
              <a:rPr lang="en-US" dirty="0" err="1"/>
              <a:t>dispositvo</a:t>
            </a:r>
            <a:r>
              <a:rPr lang="en-US" dirty="0"/>
              <a:t> (</a:t>
            </a:r>
            <a:r>
              <a:rPr lang="en-US" dirty="0" err="1"/>
              <a:t>em</a:t>
            </a:r>
            <a:r>
              <a:rPr lang="en-US" dirty="0"/>
              <a:t> /dev) que </a:t>
            </a:r>
            <a:r>
              <a:rPr lang="en-US" dirty="0" err="1"/>
              <a:t>corresponde</a:t>
            </a:r>
            <a:r>
              <a:rPr lang="en-US" dirty="0"/>
              <a:t> </a:t>
            </a:r>
            <a:r>
              <a:rPr lang="en-US" dirty="0" err="1"/>
              <a:t>ao</a:t>
            </a:r>
            <a:r>
              <a:rPr lang="en-US" dirty="0"/>
              <a:t> disco </a:t>
            </a:r>
            <a:r>
              <a:rPr lang="en-US" dirty="0" err="1"/>
              <a:t>fonte</a:t>
            </a:r>
            <a:endParaRPr lang="en-US" dirty="0"/>
          </a:p>
          <a:p>
            <a:pPr lvl="1"/>
            <a:r>
              <a:rPr lang="en-US" dirty="0" err="1"/>
              <a:t>Efectuar</a:t>
            </a:r>
            <a:r>
              <a:rPr lang="en-US" dirty="0"/>
              <a:t> </a:t>
            </a:r>
            <a:r>
              <a:rPr lang="en-US" dirty="0" err="1"/>
              <a:t>uma</a:t>
            </a:r>
            <a:r>
              <a:rPr lang="en-US" dirty="0"/>
              <a:t> </a:t>
            </a:r>
            <a:r>
              <a:rPr lang="en-US" dirty="0" err="1"/>
              <a:t>cópia</a:t>
            </a:r>
            <a:r>
              <a:rPr lang="en-US" dirty="0"/>
              <a:t> </a:t>
            </a:r>
            <a:r>
              <a:rPr lang="en-US" dirty="0" err="1"/>
              <a:t>lógica</a:t>
            </a:r>
            <a:r>
              <a:rPr lang="en-US" dirty="0"/>
              <a:t> </a:t>
            </a:r>
            <a:r>
              <a:rPr lang="en-US" dirty="0" err="1"/>
              <a:t>ou</a:t>
            </a:r>
            <a:r>
              <a:rPr lang="en-US" dirty="0"/>
              <a:t> bit-stream do disco</a:t>
            </a:r>
          </a:p>
          <a:p>
            <a:pPr lvl="1"/>
            <a:r>
              <a:rPr lang="en-US" dirty="0"/>
              <a:t>Nota: </a:t>
            </a:r>
            <a:r>
              <a:rPr lang="en-US" dirty="0" err="1"/>
              <a:t>usar</a:t>
            </a:r>
            <a:r>
              <a:rPr lang="en-US" dirty="0"/>
              <a:t> </a:t>
            </a:r>
            <a:r>
              <a:rPr lang="en-US" dirty="0" err="1"/>
              <a:t>apenas</a:t>
            </a:r>
            <a:r>
              <a:rPr lang="en-US" dirty="0"/>
              <a:t> ferramentas </a:t>
            </a:r>
            <a:r>
              <a:rPr lang="en-US" dirty="0" err="1"/>
              <a:t>forenses</a:t>
            </a:r>
            <a:r>
              <a:rPr lang="en-US" dirty="0"/>
              <a:t> de um OS </a:t>
            </a:r>
            <a:r>
              <a:rPr lang="en-US" dirty="0" err="1"/>
              <a:t>forense</a:t>
            </a:r>
            <a:r>
              <a:rPr lang="en-US" dirty="0"/>
              <a:t> </a:t>
            </a:r>
            <a:r>
              <a:rPr lang="en-US" dirty="0" err="1"/>
              <a:t>fidedigno</a:t>
            </a:r>
            <a:r>
              <a:rPr lang="en-US" dirty="0"/>
              <a:t>!</a:t>
            </a:r>
          </a:p>
          <a:p>
            <a:endParaRPr lang="en-US" dirty="0"/>
          </a:p>
        </p:txBody>
      </p:sp>
    </p:spTree>
    <p:extLst>
      <p:ext uri="{BB962C8B-B14F-4D97-AF65-F5344CB8AC3E}">
        <p14:creationId xmlns:p14="http://schemas.microsoft.com/office/powerpoint/2010/main" val="1355467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 se o </a:t>
            </a:r>
            <a:r>
              <a:rPr lang="en-US" dirty="0" err="1"/>
              <a:t>computador</a:t>
            </a:r>
            <a:r>
              <a:rPr lang="en-US" dirty="0"/>
              <a:t> </a:t>
            </a:r>
            <a:r>
              <a:rPr lang="en-US" dirty="0" err="1"/>
              <a:t>estiver</a:t>
            </a:r>
            <a:r>
              <a:rPr lang="en-US" dirty="0"/>
              <a:t> </a:t>
            </a:r>
            <a:r>
              <a:rPr lang="en-US" dirty="0" err="1"/>
              <a:t>ligado</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72</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O que </a:t>
            </a:r>
            <a:r>
              <a:rPr lang="en-US" b="1" dirty="0" err="1"/>
              <a:t>fazer</a:t>
            </a:r>
            <a:r>
              <a:rPr lang="en-US" b="1" dirty="0"/>
              <a:t> </a:t>
            </a:r>
            <a:r>
              <a:rPr lang="en-US" b="1" dirty="0" err="1"/>
              <a:t>nesta</a:t>
            </a:r>
            <a:r>
              <a:rPr lang="en-US" b="1" dirty="0"/>
              <a:t> </a:t>
            </a:r>
            <a:r>
              <a:rPr lang="en-US" b="1" dirty="0" err="1"/>
              <a:t>situação</a:t>
            </a:r>
            <a:r>
              <a:rPr lang="en-US" b="1" dirty="0"/>
              <a:t>?</a:t>
            </a:r>
          </a:p>
        </p:txBody>
      </p:sp>
      <p:pic>
        <p:nvPicPr>
          <p:cNvPr id="7" name="Picture 6" descr="instalacion-ordenador-nuevo_ordenad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960" y="2362200"/>
            <a:ext cx="4536440" cy="3581400"/>
          </a:xfrm>
          <a:prstGeom prst="rect">
            <a:avLst/>
          </a:prstGeom>
          <a:ln>
            <a:solidFill>
              <a:srgbClr val="000000"/>
            </a:solidFill>
          </a:ln>
        </p:spPr>
      </p:pic>
    </p:spTree>
    <p:extLst>
      <p:ext uri="{BB962C8B-B14F-4D97-AF65-F5344CB8AC3E}">
        <p14:creationId xmlns:p14="http://schemas.microsoft.com/office/powerpoint/2010/main" val="2145534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914400"/>
          </a:xfrm>
        </p:spPr>
        <p:txBody>
          <a:bodyPr>
            <a:normAutofit fontScale="90000"/>
          </a:bodyPr>
          <a:lstStyle/>
          <a:p>
            <a:r>
              <a:rPr lang="en-US" dirty="0" err="1"/>
              <a:t>Desligar</a:t>
            </a:r>
            <a:r>
              <a:rPr lang="en-US" dirty="0"/>
              <a:t> de forma </a:t>
            </a:r>
            <a:r>
              <a:rPr lang="en-US" dirty="0" err="1"/>
              <a:t>ordeira</a:t>
            </a:r>
            <a:r>
              <a:rPr lang="en-US" dirty="0"/>
              <a:t> </a:t>
            </a:r>
            <a:r>
              <a:rPr lang="en-US" dirty="0" err="1"/>
              <a:t>pode</a:t>
            </a:r>
            <a:r>
              <a:rPr lang="en-US" dirty="0"/>
              <a:t> </a:t>
            </a:r>
            <a:r>
              <a:rPr lang="en-US" dirty="0" err="1"/>
              <a:t>modificar</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73</a:t>
            </a:fld>
            <a:endParaRPr lang="en-US" dirty="0"/>
          </a:p>
        </p:txBody>
      </p:sp>
      <p:sp>
        <p:nvSpPr>
          <p:cNvPr id="6" name="Content Placeholder 5"/>
          <p:cNvSpPr>
            <a:spLocks noGrp="1"/>
          </p:cNvSpPr>
          <p:nvPr>
            <p:ph sz="quarter" idx="1"/>
          </p:nvPr>
        </p:nvSpPr>
        <p:spPr>
          <a:xfrm>
            <a:off x="457200" y="1219200"/>
            <a:ext cx="8229600" cy="533400"/>
          </a:xfrm>
        </p:spPr>
        <p:txBody>
          <a:bodyPr>
            <a:normAutofit/>
          </a:bodyPr>
          <a:lstStyle/>
          <a:p>
            <a:r>
              <a:rPr lang="en-US" dirty="0" err="1"/>
              <a:t>Ficheiros</a:t>
            </a:r>
            <a:r>
              <a:rPr lang="en-US" dirty="0"/>
              <a:t> </a:t>
            </a:r>
            <a:r>
              <a:rPr lang="en-US" dirty="0" err="1"/>
              <a:t>modificados</a:t>
            </a:r>
            <a:r>
              <a:rPr lang="en-US" dirty="0"/>
              <a:t> </a:t>
            </a:r>
            <a:r>
              <a:rPr lang="en-US" dirty="0" err="1"/>
              <a:t>ao</a:t>
            </a:r>
            <a:r>
              <a:rPr lang="en-US" dirty="0"/>
              <a:t> </a:t>
            </a:r>
            <a:r>
              <a:rPr lang="en-US" dirty="0" err="1"/>
              <a:t>desligar</a:t>
            </a:r>
            <a:r>
              <a:rPr lang="en-US" dirty="0"/>
              <a:t> o Windows XP</a:t>
            </a:r>
          </a:p>
        </p:txBody>
      </p:sp>
      <p:sp>
        <p:nvSpPr>
          <p:cNvPr id="7" name="TextBox 6"/>
          <p:cNvSpPr txBox="1"/>
          <p:nvPr/>
        </p:nvSpPr>
        <p:spPr>
          <a:xfrm>
            <a:off x="417080" y="1802516"/>
            <a:ext cx="8345920" cy="4293484"/>
          </a:xfrm>
          <a:prstGeom prst="rect">
            <a:avLst/>
          </a:prstGeom>
          <a:ln>
            <a:solidFill>
              <a:srgbClr val="000000"/>
            </a:solidFill>
          </a:ln>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wmiprov.log</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WinMgmt.log</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/NTUSER.DAT.LOG</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/NTUSER.DAT</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a:t>
            </a:r>
          </a:p>
          <a:p>
            <a:r>
              <a:rPr lang="en-US" sz="1050" b="1" dirty="0">
                <a:latin typeface="Andale Mono"/>
                <a:cs typeface="Andale Mono"/>
              </a:rPr>
              <a:t>/WINDOWS/Tasks/SA.DAT</a:t>
            </a: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/Repository/FS/OBJECTS.MAP</a:t>
            </a: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wbemess.log</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SchedLgU.Txt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/Repository/FS/INDEX.MAP</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SysEvent.Evt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software.LOG</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bootstat.dat</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inf</a:t>
            </a:r>
            <a:r>
              <a:rPr lang="en-US" sz="1050" b="1" dirty="0">
                <a:latin typeface="Andale Mono"/>
                <a:cs typeface="Andale Mono"/>
              </a:rPr>
              <a:t>/</a:t>
            </a:r>
            <a:r>
              <a:rPr lang="en-US" sz="1050" b="1" dirty="0" err="1">
                <a:latin typeface="Andale Mono"/>
                <a:cs typeface="Andale Mono"/>
              </a:rPr>
              <a:t>wkstamig.inf</a:t>
            </a:r>
            <a:r>
              <a:rPr lang="en-US" sz="1050" b="1" dirty="0">
                <a:latin typeface="Andale Mono"/>
                <a:cs typeface="Andale Mono"/>
              </a:rPr>
              <a:t> (deleted-</a:t>
            </a:r>
            <a:r>
              <a:rPr lang="en-US" sz="1050" b="1" dirty="0" err="1">
                <a:latin typeface="Andale Mono"/>
                <a:cs typeface="Andale Mono"/>
              </a:rPr>
              <a:t>realloc</a:t>
            </a:r>
            <a:r>
              <a:rPr lang="en-US" sz="1050" b="1" dirty="0">
                <a:latin typeface="Andale Mono"/>
                <a:cs typeface="Andale Mono"/>
              </a:rPr>
              <a: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/software</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system.LOG</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/system</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/SECURITY</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/NTUSER.DAT</a:t>
            </a: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/NTUSER.DAT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/default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/SAM</a:t>
            </a:r>
          </a:p>
        </p:txBody>
      </p:sp>
    </p:spTree>
    <p:extLst>
      <p:ext uri="{BB962C8B-B14F-4D97-AF65-F5344CB8AC3E}">
        <p14:creationId xmlns:p14="http://schemas.microsoft.com/office/powerpoint/2010/main" val="3051424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Puxamos</a:t>
            </a:r>
            <a:r>
              <a:rPr lang="en-US" dirty="0"/>
              <a:t> o </a:t>
            </a:r>
            <a:r>
              <a:rPr lang="en-US" dirty="0" err="1"/>
              <a:t>cabo</a:t>
            </a:r>
            <a:r>
              <a:rPr lang="en-US" dirty="0"/>
              <a:t> da </a:t>
            </a:r>
            <a:r>
              <a:rPr lang="en-US" dirty="0" err="1"/>
              <a:t>corrente</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74</a:t>
            </a:fld>
            <a:endParaRPr lang="en-US" dirty="0"/>
          </a:p>
        </p:txBody>
      </p:sp>
      <p:sp>
        <p:nvSpPr>
          <p:cNvPr id="6" name="Content Placeholder 5"/>
          <p:cNvSpPr>
            <a:spLocks noGrp="1"/>
          </p:cNvSpPr>
          <p:nvPr>
            <p:ph sz="quarter" idx="1"/>
          </p:nvPr>
        </p:nvSpPr>
        <p:spPr>
          <a:xfrm>
            <a:off x="457200" y="1219200"/>
            <a:ext cx="3886200" cy="4937760"/>
          </a:xfrm>
        </p:spPr>
        <p:txBody>
          <a:bodyPr>
            <a:normAutofit/>
          </a:bodyPr>
          <a:lstStyle/>
          <a:p>
            <a:r>
              <a:rPr lang="en-US" dirty="0"/>
              <a:t>No </a:t>
            </a:r>
            <a:r>
              <a:rPr lang="en-US" dirty="0" err="1"/>
              <a:t>passado</a:t>
            </a:r>
            <a:r>
              <a:rPr lang="en-US" dirty="0"/>
              <a:t>, </a:t>
            </a:r>
            <a:r>
              <a:rPr lang="en-US" dirty="0" err="1"/>
              <a:t>puxar</a:t>
            </a:r>
            <a:r>
              <a:rPr lang="en-US" dirty="0"/>
              <a:t> o </a:t>
            </a:r>
            <a:r>
              <a:rPr lang="en-US" dirty="0" err="1"/>
              <a:t>cabo</a:t>
            </a:r>
            <a:r>
              <a:rPr lang="en-US" dirty="0"/>
              <a:t> da </a:t>
            </a:r>
            <a:r>
              <a:rPr lang="en-US" dirty="0" err="1"/>
              <a:t>corrente</a:t>
            </a:r>
            <a:r>
              <a:rPr lang="en-US" dirty="0"/>
              <a:t> era o </a:t>
            </a:r>
            <a:r>
              <a:rPr lang="en-US" dirty="0" err="1"/>
              <a:t>procedimento</a:t>
            </a:r>
            <a:r>
              <a:rPr lang="en-US" dirty="0"/>
              <a:t> </a:t>
            </a:r>
            <a:r>
              <a:rPr lang="en-US" dirty="0" err="1"/>
              <a:t>recomendado</a:t>
            </a:r>
            <a:r>
              <a:rPr lang="en-US" dirty="0"/>
              <a:t>, </a:t>
            </a:r>
            <a:r>
              <a:rPr lang="en-US" dirty="0" err="1"/>
              <a:t>mesmo</a:t>
            </a:r>
            <a:r>
              <a:rPr lang="en-US" dirty="0"/>
              <a:t> se o </a:t>
            </a:r>
            <a:r>
              <a:rPr lang="en-US" dirty="0" err="1"/>
              <a:t>computador</a:t>
            </a:r>
            <a:r>
              <a:rPr lang="en-US" dirty="0"/>
              <a:t> </a:t>
            </a:r>
            <a:r>
              <a:rPr lang="en-US" dirty="0" err="1"/>
              <a:t>estivesse</a:t>
            </a:r>
            <a:r>
              <a:rPr lang="en-US" dirty="0"/>
              <a:t> a </a:t>
            </a:r>
            <a:r>
              <a:rPr lang="en-US" dirty="0" err="1"/>
              <a:t>correr</a:t>
            </a:r>
            <a:endParaRPr lang="en-US" dirty="0"/>
          </a:p>
          <a:p>
            <a:endParaRPr lang="en-US" dirty="0"/>
          </a:p>
          <a:p>
            <a:r>
              <a:rPr lang="en-US" dirty="0" err="1"/>
              <a:t>Dizia</a:t>
            </a:r>
            <a:r>
              <a:rPr lang="en-US" dirty="0"/>
              <a:t>-se que </a:t>
            </a:r>
            <a:r>
              <a:rPr lang="en-US" dirty="0" err="1"/>
              <a:t>não</a:t>
            </a:r>
            <a:r>
              <a:rPr lang="en-US" dirty="0"/>
              <a:t> era </a:t>
            </a:r>
            <a:r>
              <a:rPr lang="en-US" dirty="0" err="1"/>
              <a:t>muito</a:t>
            </a:r>
            <a:r>
              <a:rPr lang="en-US" dirty="0"/>
              <a:t> </a:t>
            </a:r>
            <a:r>
              <a:rPr lang="en-US" dirty="0" err="1"/>
              <a:t>importante</a:t>
            </a:r>
            <a:r>
              <a:rPr lang="en-US" dirty="0"/>
              <a:t> </a:t>
            </a:r>
            <a:r>
              <a:rPr lang="en-US" dirty="0" err="1"/>
              <a:t>preservar</a:t>
            </a:r>
            <a:r>
              <a:rPr lang="en-US" dirty="0"/>
              <a:t> o </a:t>
            </a:r>
            <a:r>
              <a:rPr lang="en-US" dirty="0" err="1"/>
              <a:t>estado</a:t>
            </a:r>
            <a:r>
              <a:rPr lang="en-US" dirty="0"/>
              <a:t> da RAM</a:t>
            </a:r>
          </a:p>
        </p:txBody>
      </p:sp>
      <p:pic>
        <p:nvPicPr>
          <p:cNvPr id="7" name="Picture 6"/>
          <p:cNvPicPr>
            <a:picLocks noChangeAspect="1"/>
          </p:cNvPicPr>
          <p:nvPr/>
        </p:nvPicPr>
        <p:blipFill>
          <a:blip r:embed="rId3">
            <a:clrChange>
              <a:clrFrom>
                <a:srgbClr val="FEFEFE"/>
              </a:clrFrom>
              <a:clrTo>
                <a:srgbClr val="FEFEFE">
                  <a:alpha val="0"/>
                </a:srgbClr>
              </a:clrTo>
            </a:clrChange>
          </a:blip>
          <a:stretch>
            <a:fillRect/>
          </a:stretch>
        </p:blipFill>
        <p:spPr>
          <a:xfrm>
            <a:off x="3885764" y="2895600"/>
            <a:ext cx="5306483" cy="3460750"/>
          </a:xfrm>
          <a:prstGeom prst="rect">
            <a:avLst/>
          </a:prstGeom>
        </p:spPr>
      </p:pic>
    </p:spTree>
    <p:extLst>
      <p:ext uri="{BB962C8B-B14F-4D97-AF65-F5344CB8AC3E}">
        <p14:creationId xmlns:p14="http://schemas.microsoft.com/office/powerpoint/2010/main" val="4028144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Vantagens</a:t>
            </a:r>
            <a:r>
              <a:rPr lang="en-US" dirty="0"/>
              <a:t> de </a:t>
            </a:r>
            <a:r>
              <a:rPr lang="en-US" dirty="0" err="1"/>
              <a:t>desligar</a:t>
            </a:r>
            <a:r>
              <a:rPr lang="en-US" dirty="0"/>
              <a:t> o </a:t>
            </a:r>
            <a:r>
              <a:rPr lang="en-US" dirty="0" err="1"/>
              <a:t>cabo</a:t>
            </a:r>
            <a:r>
              <a:rPr lang="en-US" dirty="0"/>
              <a:t> de </a:t>
            </a:r>
            <a:r>
              <a:rPr lang="en-US" dirty="0" err="1"/>
              <a:t>alimentação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75</a:t>
            </a:fld>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err="1"/>
              <a:t>Pode</a:t>
            </a:r>
            <a:r>
              <a:rPr lang="en-US" dirty="0"/>
              <a:t> </a:t>
            </a:r>
            <a:r>
              <a:rPr lang="en-US" dirty="0" err="1"/>
              <a:t>ajudar</a:t>
            </a:r>
            <a:r>
              <a:rPr lang="en-US" dirty="0"/>
              <a:t> a </a:t>
            </a:r>
            <a:r>
              <a:rPr lang="en-US" dirty="0" err="1"/>
              <a:t>preservar</a:t>
            </a:r>
            <a:r>
              <a:rPr lang="en-US" dirty="0"/>
              <a:t> </a:t>
            </a:r>
            <a:r>
              <a:rPr lang="en-US" dirty="0" err="1"/>
              <a:t>prova</a:t>
            </a:r>
            <a:r>
              <a:rPr lang="en-US" dirty="0"/>
              <a:t> digital, </a:t>
            </a:r>
            <a:r>
              <a:rPr lang="en-US" dirty="0" err="1"/>
              <a:t>por</a:t>
            </a:r>
            <a:r>
              <a:rPr lang="en-US" dirty="0"/>
              <a:t> </a:t>
            </a:r>
            <a:r>
              <a:rPr lang="en-US" dirty="0" err="1"/>
              <a:t>exemplo</a:t>
            </a:r>
            <a:r>
              <a:rPr lang="en-US" dirty="0"/>
              <a:t>:</a:t>
            </a:r>
          </a:p>
          <a:p>
            <a:pPr lvl="1"/>
            <a:endParaRPr lang="en-US" dirty="0"/>
          </a:p>
          <a:p>
            <a:pPr lvl="1"/>
            <a:r>
              <a:rPr lang="en-US" dirty="0"/>
              <a:t>Um script de um </a:t>
            </a:r>
            <a:r>
              <a:rPr lang="en-US" dirty="0" err="1"/>
              <a:t>suspeito</a:t>
            </a:r>
            <a:r>
              <a:rPr lang="en-US" dirty="0"/>
              <a:t> </a:t>
            </a:r>
            <a:r>
              <a:rPr lang="en-US" dirty="0" err="1"/>
              <a:t>programado</a:t>
            </a:r>
            <a:r>
              <a:rPr lang="en-US" dirty="0"/>
              <a:t> para </a:t>
            </a:r>
            <a:r>
              <a:rPr lang="en-US" dirty="0" err="1"/>
              <a:t>correr</a:t>
            </a:r>
            <a:r>
              <a:rPr lang="en-US" dirty="0"/>
              <a:t> se o </a:t>
            </a:r>
            <a:r>
              <a:rPr lang="en-US" dirty="0" err="1"/>
              <a:t>computador</a:t>
            </a:r>
            <a:r>
              <a:rPr lang="en-US" dirty="0"/>
              <a:t> for </a:t>
            </a:r>
            <a:r>
              <a:rPr lang="en-US" dirty="0" err="1"/>
              <a:t>desligado</a:t>
            </a:r>
            <a:r>
              <a:rPr lang="en-US" dirty="0"/>
              <a:t> </a:t>
            </a:r>
            <a:r>
              <a:rPr lang="en-US" dirty="0" err="1"/>
              <a:t>não</a:t>
            </a:r>
            <a:r>
              <a:rPr lang="en-US" dirty="0"/>
              <a:t> </a:t>
            </a:r>
            <a:r>
              <a:rPr lang="en-US" dirty="0" err="1"/>
              <a:t>vai</a:t>
            </a:r>
            <a:r>
              <a:rPr lang="en-US" dirty="0"/>
              <a:t> </a:t>
            </a:r>
            <a:r>
              <a:rPr lang="en-US" dirty="0" err="1"/>
              <a:t>ser</a:t>
            </a:r>
            <a:r>
              <a:rPr lang="en-US" dirty="0"/>
              <a:t> </a:t>
            </a:r>
            <a:r>
              <a:rPr lang="en-US" dirty="0" err="1"/>
              <a:t>executado</a:t>
            </a:r>
            <a:endParaRPr lang="en-US" dirty="0"/>
          </a:p>
          <a:p>
            <a:pPr lvl="1"/>
            <a:endParaRPr lang="en-US" dirty="0"/>
          </a:p>
          <a:p>
            <a:pPr lvl="1"/>
            <a:r>
              <a:rPr lang="en-US" dirty="0" err="1"/>
              <a:t>Ficheiros</a:t>
            </a:r>
            <a:r>
              <a:rPr lang="en-US" dirty="0"/>
              <a:t> </a:t>
            </a:r>
            <a:r>
              <a:rPr lang="en-US" dirty="0" err="1"/>
              <a:t>temporários</a:t>
            </a:r>
            <a:r>
              <a:rPr lang="en-US" dirty="0"/>
              <a:t> de </a:t>
            </a:r>
            <a:r>
              <a:rPr lang="en-US" dirty="0" err="1"/>
              <a:t>documentos</a:t>
            </a:r>
            <a:r>
              <a:rPr lang="en-US" dirty="0"/>
              <a:t> word e outros </a:t>
            </a:r>
            <a:r>
              <a:rPr lang="en-US" dirty="0" err="1"/>
              <a:t>permanecem</a:t>
            </a:r>
            <a:r>
              <a:rPr lang="en-US" dirty="0"/>
              <a:t> no disco </a:t>
            </a:r>
            <a:r>
              <a:rPr lang="en-US" dirty="0" err="1"/>
              <a:t>rígido</a:t>
            </a:r>
            <a:r>
              <a:rPr lang="en-US" dirty="0"/>
              <a:t>, e </a:t>
            </a:r>
            <a:r>
              <a:rPr lang="en-US" dirty="0" err="1"/>
              <a:t>poderiam</a:t>
            </a:r>
            <a:r>
              <a:rPr lang="en-US" dirty="0"/>
              <a:t> </a:t>
            </a:r>
            <a:r>
              <a:rPr lang="en-US" dirty="0" err="1"/>
              <a:t>ser</a:t>
            </a:r>
            <a:r>
              <a:rPr lang="en-US" dirty="0"/>
              <a:t> </a:t>
            </a:r>
            <a:r>
              <a:rPr lang="en-US" dirty="0" err="1"/>
              <a:t>apagados</a:t>
            </a:r>
            <a:r>
              <a:rPr lang="en-US" dirty="0"/>
              <a:t> se a </a:t>
            </a:r>
            <a:r>
              <a:rPr lang="en-US" dirty="0" err="1"/>
              <a:t>aplicação</a:t>
            </a:r>
            <a:r>
              <a:rPr lang="en-US" dirty="0"/>
              <a:t> fosse </a:t>
            </a:r>
            <a:r>
              <a:rPr lang="en-US" dirty="0" err="1"/>
              <a:t>terminada</a:t>
            </a:r>
            <a:r>
              <a:rPr lang="en-US" dirty="0"/>
              <a:t> de forma </a:t>
            </a:r>
            <a:r>
              <a:rPr lang="en-US" dirty="0" err="1"/>
              <a:t>ordeira</a:t>
            </a:r>
            <a:endParaRPr lang="en-US" dirty="0"/>
          </a:p>
        </p:txBody>
      </p:sp>
    </p:spTree>
    <p:extLst>
      <p:ext uri="{BB962C8B-B14F-4D97-AF65-F5344CB8AC3E}">
        <p14:creationId xmlns:p14="http://schemas.microsoft.com/office/powerpoint/2010/main" val="1646828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Desvantagens</a:t>
            </a:r>
            <a:r>
              <a:rPr lang="en-US" dirty="0"/>
              <a:t> de </a:t>
            </a:r>
            <a:r>
              <a:rPr lang="en-US" dirty="0" err="1"/>
              <a:t>puxar</a:t>
            </a:r>
            <a:r>
              <a:rPr lang="en-US" dirty="0"/>
              <a:t> o </a:t>
            </a:r>
            <a:r>
              <a:rPr lang="en-US" dirty="0" err="1"/>
              <a:t>cabo</a:t>
            </a:r>
            <a:r>
              <a:rPr lang="en-US" dirty="0"/>
              <a:t> </a:t>
            </a:r>
            <a:r>
              <a:rPr lang="en-US" dirty="0" err="1"/>
              <a:t>eléctrico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76</a:t>
            </a:fld>
            <a:endParaRPr lang="en-US" dirty="0"/>
          </a:p>
        </p:txBody>
      </p:sp>
      <p:sp>
        <p:nvSpPr>
          <p:cNvPr id="6" name="Content Placeholder 5"/>
          <p:cNvSpPr>
            <a:spLocks noGrp="1"/>
          </p:cNvSpPr>
          <p:nvPr>
            <p:ph sz="quarter" idx="1"/>
          </p:nvPr>
        </p:nvSpPr>
        <p:spPr/>
        <p:txBody>
          <a:bodyPr>
            <a:normAutofit/>
          </a:bodyPr>
          <a:lstStyle/>
          <a:p>
            <a:pPr lvl="8"/>
            <a:endParaRPr lang="en-US" dirty="0"/>
          </a:p>
          <a:p>
            <a:r>
              <a:rPr lang="en-US" dirty="0" err="1"/>
              <a:t>Perda</a:t>
            </a:r>
            <a:r>
              <a:rPr lang="en-US" dirty="0"/>
              <a:t> de </a:t>
            </a:r>
            <a:r>
              <a:rPr lang="en-US" dirty="0" err="1"/>
              <a:t>informação</a:t>
            </a:r>
            <a:r>
              <a:rPr lang="en-US" dirty="0"/>
              <a:t> </a:t>
            </a:r>
            <a:r>
              <a:rPr lang="en-US" dirty="0" err="1"/>
              <a:t>devido</a:t>
            </a:r>
            <a:r>
              <a:rPr lang="en-US" dirty="0"/>
              <a:t> a </a:t>
            </a:r>
            <a:r>
              <a:rPr lang="en-US" b="1" dirty="0" err="1"/>
              <a:t>volatilidade</a:t>
            </a:r>
            <a:r>
              <a:rPr lang="en-US" dirty="0"/>
              <a:t> dos dados</a:t>
            </a:r>
          </a:p>
          <a:p>
            <a:pPr lvl="1"/>
            <a:r>
              <a:rPr lang="en-US" dirty="0" err="1"/>
              <a:t>Muita</a:t>
            </a:r>
            <a:r>
              <a:rPr lang="en-US" dirty="0"/>
              <a:t> </a:t>
            </a:r>
            <a:r>
              <a:rPr lang="en-US" dirty="0" err="1"/>
              <a:t>informação</a:t>
            </a:r>
            <a:r>
              <a:rPr lang="en-US" dirty="0"/>
              <a:t> </a:t>
            </a:r>
            <a:r>
              <a:rPr lang="en-US" dirty="0" err="1"/>
              <a:t>é</a:t>
            </a:r>
            <a:r>
              <a:rPr lang="en-US" dirty="0"/>
              <a:t> </a:t>
            </a:r>
            <a:r>
              <a:rPr lang="en-US" dirty="0" err="1"/>
              <a:t>mantida</a:t>
            </a:r>
            <a:r>
              <a:rPr lang="en-US" dirty="0"/>
              <a:t> </a:t>
            </a:r>
            <a:r>
              <a:rPr lang="en-US" dirty="0" err="1"/>
              <a:t>na</a:t>
            </a:r>
            <a:r>
              <a:rPr lang="en-US" dirty="0"/>
              <a:t> RAM </a:t>
            </a:r>
            <a:r>
              <a:rPr lang="en-US" dirty="0" err="1"/>
              <a:t>sobre</a:t>
            </a:r>
            <a:r>
              <a:rPr lang="en-US" dirty="0"/>
              <a:t> process context information, network state information, e </a:t>
            </a:r>
            <a:r>
              <a:rPr lang="en-US" dirty="0" err="1"/>
              <a:t>muito</a:t>
            </a:r>
            <a:r>
              <a:rPr lang="en-US" dirty="0"/>
              <a:t> </a:t>
            </a:r>
            <a:r>
              <a:rPr lang="en-US" dirty="0" err="1"/>
              <a:t>mais</a:t>
            </a:r>
            <a:endParaRPr lang="en-US" dirty="0"/>
          </a:p>
          <a:p>
            <a:pPr lvl="1"/>
            <a:r>
              <a:rPr lang="en-US" dirty="0"/>
              <a:t>Se </a:t>
            </a:r>
            <a:r>
              <a:rPr lang="en-US" dirty="0" err="1"/>
              <a:t>desligarmos</a:t>
            </a:r>
            <a:r>
              <a:rPr lang="en-US" dirty="0"/>
              <a:t> um </a:t>
            </a:r>
            <a:r>
              <a:rPr lang="en-US" dirty="0" err="1"/>
              <a:t>sistema</a:t>
            </a:r>
            <a:r>
              <a:rPr lang="en-US" dirty="0"/>
              <a:t>, </a:t>
            </a:r>
            <a:r>
              <a:rPr lang="en-US" dirty="0" err="1"/>
              <a:t>essa</a:t>
            </a:r>
            <a:r>
              <a:rPr lang="en-US" dirty="0"/>
              <a:t> </a:t>
            </a:r>
            <a:r>
              <a:rPr lang="en-US" dirty="0" err="1"/>
              <a:t>informação</a:t>
            </a:r>
            <a:r>
              <a:rPr lang="en-US" dirty="0"/>
              <a:t> </a:t>
            </a:r>
            <a:r>
              <a:rPr lang="en-US" dirty="0" err="1"/>
              <a:t>é</a:t>
            </a:r>
            <a:r>
              <a:rPr lang="en-US" dirty="0"/>
              <a:t> </a:t>
            </a:r>
            <a:r>
              <a:rPr lang="en-US" dirty="0" err="1"/>
              <a:t>perdida</a:t>
            </a:r>
            <a:endParaRPr lang="en-US" dirty="0"/>
          </a:p>
          <a:p>
            <a:pPr lvl="8"/>
            <a:endParaRPr lang="en-US" dirty="0"/>
          </a:p>
          <a:p>
            <a:r>
              <a:rPr lang="en-US" dirty="0" err="1"/>
              <a:t>Exemplos</a:t>
            </a:r>
            <a:r>
              <a:rPr lang="en-US" dirty="0"/>
              <a:t>:</a:t>
            </a:r>
          </a:p>
          <a:p>
            <a:pPr lvl="1"/>
            <a:r>
              <a:rPr lang="en-US" dirty="0" err="1"/>
              <a:t>Mensagem</a:t>
            </a:r>
            <a:r>
              <a:rPr lang="en-US" dirty="0"/>
              <a:t> </a:t>
            </a:r>
            <a:r>
              <a:rPr lang="en-US" dirty="0" err="1"/>
              <a:t>importante</a:t>
            </a:r>
            <a:r>
              <a:rPr lang="en-US" dirty="0"/>
              <a:t> do </a:t>
            </a:r>
            <a:r>
              <a:rPr lang="en-US" dirty="0" err="1"/>
              <a:t>suspeito</a:t>
            </a:r>
            <a:r>
              <a:rPr lang="en-US" dirty="0"/>
              <a:t> </a:t>
            </a:r>
            <a:r>
              <a:rPr lang="en-US" dirty="0" err="1"/>
              <a:t>preservada</a:t>
            </a:r>
            <a:r>
              <a:rPr lang="en-US" dirty="0"/>
              <a:t> </a:t>
            </a:r>
            <a:r>
              <a:rPr lang="en-US" dirty="0" err="1"/>
              <a:t>na</a:t>
            </a:r>
            <a:r>
              <a:rPr lang="en-US" dirty="0"/>
              <a:t> RAM</a:t>
            </a:r>
          </a:p>
          <a:p>
            <a:pPr lvl="1"/>
            <a:r>
              <a:rPr lang="en-US" dirty="0" err="1"/>
              <a:t>Em</a:t>
            </a:r>
            <a:r>
              <a:rPr lang="en-US" dirty="0"/>
              <a:t> </a:t>
            </a:r>
            <a:r>
              <a:rPr lang="en-US" dirty="0" err="1"/>
              <a:t>intrusões</a:t>
            </a:r>
            <a:r>
              <a:rPr lang="en-US" dirty="0"/>
              <a:t> </a:t>
            </a:r>
            <a:r>
              <a:rPr lang="en-US" dirty="0" err="1"/>
              <a:t>em</a:t>
            </a:r>
            <a:r>
              <a:rPr lang="en-US" dirty="0"/>
              <a:t> </a:t>
            </a:r>
            <a:r>
              <a:rPr lang="en-US" dirty="0" err="1"/>
              <a:t>redes</a:t>
            </a:r>
            <a:r>
              <a:rPr lang="en-US" dirty="0"/>
              <a:t>, </a:t>
            </a:r>
            <a:r>
              <a:rPr lang="en-US" dirty="0" err="1"/>
              <a:t>é</a:t>
            </a:r>
            <a:r>
              <a:rPr lang="en-US" dirty="0"/>
              <a:t> </a:t>
            </a:r>
            <a:r>
              <a:rPr lang="en-US" dirty="0" err="1"/>
              <a:t>importante</a:t>
            </a:r>
            <a:r>
              <a:rPr lang="en-US" dirty="0"/>
              <a:t> capturer </a:t>
            </a:r>
            <a:r>
              <a:rPr lang="en-US" dirty="0" err="1"/>
              <a:t>informação</a:t>
            </a:r>
            <a:r>
              <a:rPr lang="en-US" dirty="0"/>
              <a:t> </a:t>
            </a:r>
            <a:r>
              <a:rPr lang="en-US" dirty="0" err="1"/>
              <a:t>relacionada</a:t>
            </a:r>
            <a:r>
              <a:rPr lang="en-US" dirty="0"/>
              <a:t> com </a:t>
            </a:r>
            <a:r>
              <a:rPr lang="en-US" dirty="0" err="1"/>
              <a:t>processos</a:t>
            </a:r>
            <a:r>
              <a:rPr lang="en-US" dirty="0"/>
              <a:t> </a:t>
            </a:r>
            <a:r>
              <a:rPr lang="en-US" dirty="0" err="1"/>
              <a:t>em</a:t>
            </a:r>
            <a:r>
              <a:rPr lang="en-US" dirty="0"/>
              <a:t> </a:t>
            </a:r>
            <a:r>
              <a:rPr lang="en-US" dirty="0" err="1"/>
              <a:t>execução</a:t>
            </a:r>
            <a:r>
              <a:rPr lang="en-US" dirty="0"/>
              <a:t> e malware </a:t>
            </a:r>
            <a:r>
              <a:rPr lang="en-US" dirty="0" err="1"/>
              <a:t>residente</a:t>
            </a:r>
            <a:r>
              <a:rPr lang="en-US" dirty="0"/>
              <a:t> </a:t>
            </a:r>
            <a:r>
              <a:rPr lang="en-US" dirty="0" err="1"/>
              <a:t>em</a:t>
            </a:r>
            <a:r>
              <a:rPr lang="en-US" dirty="0"/>
              <a:t> </a:t>
            </a:r>
            <a:r>
              <a:rPr lang="en-US" dirty="0" err="1"/>
              <a:t>memória</a:t>
            </a:r>
            <a:endParaRPr lang="en-US" dirty="0"/>
          </a:p>
        </p:txBody>
      </p:sp>
    </p:spTree>
    <p:extLst>
      <p:ext uri="{BB962C8B-B14F-4D97-AF65-F5344CB8AC3E}">
        <p14:creationId xmlns:p14="http://schemas.microsoft.com/office/powerpoint/2010/main" val="2090786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20000" cy="914400"/>
          </a:xfrm>
        </p:spPr>
        <p:txBody>
          <a:bodyPr>
            <a:normAutofit fontScale="90000"/>
          </a:bodyPr>
          <a:lstStyle/>
          <a:p>
            <a:r>
              <a:rPr lang="en-US" dirty="0"/>
              <a:t>Um </a:t>
            </a:r>
            <a:r>
              <a:rPr lang="en-US" dirty="0" err="1"/>
              <a:t>dilema</a:t>
            </a:r>
            <a:r>
              <a:rPr lang="en-US" dirty="0"/>
              <a:t> </a:t>
            </a:r>
            <a:r>
              <a:rPr lang="en-US" dirty="0" err="1"/>
              <a:t>semelhante</a:t>
            </a:r>
            <a:r>
              <a:rPr lang="en-US" dirty="0"/>
              <a:t>: </a:t>
            </a:r>
            <a:r>
              <a:rPr lang="en-US" dirty="0" err="1"/>
              <a:t>Desligar</a:t>
            </a:r>
            <a:r>
              <a:rPr lang="en-US" dirty="0"/>
              <a:t> o </a:t>
            </a:r>
            <a:r>
              <a:rPr lang="en-US" dirty="0" err="1"/>
              <a:t>cabo</a:t>
            </a:r>
            <a:r>
              <a:rPr lang="en-US" dirty="0"/>
              <a:t> de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77</a:t>
            </a:fld>
            <a:endParaRPr lang="en-US" dirty="0"/>
          </a:p>
        </p:txBody>
      </p:sp>
      <p:sp>
        <p:nvSpPr>
          <p:cNvPr id="6" name="Content Placeholder 5"/>
          <p:cNvSpPr>
            <a:spLocks noGrp="1"/>
          </p:cNvSpPr>
          <p:nvPr>
            <p:ph sz="quarter" idx="1"/>
          </p:nvPr>
        </p:nvSpPr>
        <p:spPr>
          <a:xfrm>
            <a:off x="457200" y="1219200"/>
            <a:ext cx="5105400" cy="4937760"/>
          </a:xfrm>
        </p:spPr>
        <p:txBody>
          <a:bodyPr>
            <a:normAutofit/>
          </a:bodyPr>
          <a:lstStyle/>
          <a:p>
            <a:r>
              <a:rPr lang="en-US" dirty="0"/>
              <a:t>Para </a:t>
            </a:r>
            <a:r>
              <a:rPr lang="en-US" dirty="0" err="1"/>
              <a:t>impedir</a:t>
            </a:r>
            <a:r>
              <a:rPr lang="en-US" dirty="0"/>
              <a:t> que </a:t>
            </a:r>
            <a:r>
              <a:rPr lang="en-US" dirty="0" err="1"/>
              <a:t>alguém</a:t>
            </a:r>
            <a:r>
              <a:rPr lang="en-US" dirty="0"/>
              <a:t> </a:t>
            </a:r>
            <a:r>
              <a:rPr lang="en-US" dirty="0" err="1"/>
              <a:t>externo</a:t>
            </a:r>
            <a:r>
              <a:rPr lang="en-US" dirty="0"/>
              <a:t> </a:t>
            </a:r>
            <a:r>
              <a:rPr lang="en-US" dirty="0" err="1"/>
              <a:t>aceda</a:t>
            </a:r>
            <a:r>
              <a:rPr lang="en-US" dirty="0"/>
              <a:t> </a:t>
            </a:r>
            <a:r>
              <a:rPr lang="en-US" dirty="0" err="1"/>
              <a:t>ao</a:t>
            </a:r>
            <a:r>
              <a:rPr lang="en-US" dirty="0"/>
              <a:t> </a:t>
            </a:r>
            <a:r>
              <a:rPr lang="en-US" dirty="0" err="1"/>
              <a:t>cenário</a:t>
            </a:r>
            <a:r>
              <a:rPr lang="en-US" dirty="0"/>
              <a:t> do crime, </a:t>
            </a:r>
            <a:r>
              <a:rPr lang="en-US" dirty="0" err="1"/>
              <a:t>é</a:t>
            </a:r>
            <a:r>
              <a:rPr lang="en-US" dirty="0"/>
              <a:t> </a:t>
            </a:r>
            <a:r>
              <a:rPr lang="en-US" dirty="0" err="1"/>
              <a:t>recomendável</a:t>
            </a:r>
            <a:r>
              <a:rPr lang="en-US" dirty="0"/>
              <a:t> </a:t>
            </a:r>
            <a:r>
              <a:rPr lang="en-US" b="1" dirty="0" err="1"/>
              <a:t>desligar</a:t>
            </a:r>
            <a:r>
              <a:rPr lang="en-US" dirty="0"/>
              <a:t> a </a:t>
            </a:r>
            <a:r>
              <a:rPr lang="en-US" dirty="0" err="1"/>
              <a:t>conectividade</a:t>
            </a:r>
            <a:r>
              <a:rPr lang="en-US" dirty="0"/>
              <a:t> dos </a:t>
            </a:r>
            <a:r>
              <a:rPr lang="en-US" dirty="0" err="1"/>
              <a:t>sistemas</a:t>
            </a:r>
            <a:endParaRPr lang="en-US" dirty="0"/>
          </a:p>
          <a:p>
            <a:endParaRPr lang="en-US" dirty="0"/>
          </a:p>
          <a:p>
            <a:r>
              <a:rPr lang="en-US" dirty="0"/>
              <a:t>No </a:t>
            </a:r>
            <a:r>
              <a:rPr lang="en-US" dirty="0" err="1"/>
              <a:t>entanto</a:t>
            </a:r>
            <a:r>
              <a:rPr lang="en-US" dirty="0"/>
              <a:t>, </a:t>
            </a:r>
            <a:r>
              <a:rPr lang="en-US" dirty="0" err="1"/>
              <a:t>por</a:t>
            </a:r>
            <a:r>
              <a:rPr lang="en-US" dirty="0"/>
              <a:t> </a:t>
            </a:r>
            <a:r>
              <a:rPr lang="en-US" dirty="0" err="1"/>
              <a:t>vezes</a:t>
            </a:r>
            <a:r>
              <a:rPr lang="en-US" dirty="0"/>
              <a:t> </a:t>
            </a:r>
            <a:r>
              <a:rPr lang="en-US" dirty="0" err="1"/>
              <a:t>essa</a:t>
            </a:r>
            <a:r>
              <a:rPr lang="en-US" dirty="0"/>
              <a:t> acção </a:t>
            </a:r>
            <a:r>
              <a:rPr lang="en-US" dirty="0" err="1"/>
              <a:t>pode</a:t>
            </a:r>
            <a:r>
              <a:rPr lang="en-US" dirty="0"/>
              <a:t> </a:t>
            </a:r>
            <a:r>
              <a:rPr lang="en-US" dirty="0" err="1"/>
              <a:t>conduzir</a:t>
            </a:r>
            <a:r>
              <a:rPr lang="en-US" dirty="0"/>
              <a:t> </a:t>
            </a:r>
            <a:r>
              <a:rPr lang="en-US" dirty="0" err="1"/>
              <a:t>à</a:t>
            </a:r>
            <a:r>
              <a:rPr lang="en-US" dirty="0"/>
              <a:t> </a:t>
            </a:r>
            <a:r>
              <a:rPr lang="en-US" b="1" dirty="0" err="1"/>
              <a:t>destruição</a:t>
            </a:r>
            <a:r>
              <a:rPr lang="en-US" b="1" dirty="0"/>
              <a:t> de </a:t>
            </a:r>
            <a:r>
              <a:rPr lang="en-US" b="1" dirty="0" err="1"/>
              <a:t>prova</a:t>
            </a:r>
            <a:r>
              <a:rPr lang="en-US" b="1" dirty="0"/>
              <a:t> </a:t>
            </a:r>
            <a:r>
              <a:rPr lang="en-US" dirty="0"/>
              <a:t>e </a:t>
            </a:r>
            <a:r>
              <a:rPr lang="en-US" dirty="0" err="1"/>
              <a:t>eliminar</a:t>
            </a:r>
            <a:r>
              <a:rPr lang="en-US" dirty="0"/>
              <a:t> </a:t>
            </a:r>
            <a:r>
              <a:rPr lang="en-US" dirty="0" err="1"/>
              <a:t>futuras</a:t>
            </a:r>
            <a:r>
              <a:rPr lang="en-US" dirty="0"/>
              <a:t> </a:t>
            </a:r>
            <a:r>
              <a:rPr lang="en-US" dirty="0" err="1"/>
              <a:t>oportunidades</a:t>
            </a:r>
            <a:r>
              <a:rPr lang="en-US" dirty="0"/>
              <a:t> de </a:t>
            </a:r>
            <a:r>
              <a:rPr lang="en-US" dirty="0" err="1"/>
              <a:t>investigação</a:t>
            </a:r>
            <a:endParaRPr lang="en-US" dirty="0"/>
          </a:p>
        </p:txBody>
      </p:sp>
      <p:pic>
        <p:nvPicPr>
          <p:cNvPr id="7" name="Picture 6"/>
          <p:cNvPicPr>
            <a:picLocks noChangeAspect="1"/>
          </p:cNvPicPr>
          <p:nvPr/>
        </p:nvPicPr>
        <p:blipFill>
          <a:blip r:embed="rId3"/>
          <a:stretch>
            <a:fillRect/>
          </a:stretch>
        </p:blipFill>
        <p:spPr>
          <a:xfrm>
            <a:off x="5558589" y="3276600"/>
            <a:ext cx="3509211" cy="2667000"/>
          </a:xfrm>
          <a:prstGeom prst="rect">
            <a:avLst/>
          </a:prstGeom>
        </p:spPr>
      </p:pic>
    </p:spTree>
    <p:extLst>
      <p:ext uri="{BB962C8B-B14F-4D97-AF65-F5344CB8AC3E}">
        <p14:creationId xmlns:p14="http://schemas.microsoft.com/office/powerpoint/2010/main" val="33220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Riscos</a:t>
            </a:r>
            <a:r>
              <a:rPr lang="en-US" dirty="0"/>
              <a:t> </a:t>
            </a:r>
            <a:r>
              <a:rPr lang="en-US" dirty="0" err="1"/>
              <a:t>ao</a:t>
            </a:r>
            <a:r>
              <a:rPr lang="en-US" dirty="0"/>
              <a:t> </a:t>
            </a:r>
            <a:r>
              <a:rPr lang="en-US" dirty="0" err="1"/>
              <a:t>desligar</a:t>
            </a:r>
            <a:r>
              <a:rPr lang="en-US" dirty="0"/>
              <a:t> o </a:t>
            </a:r>
            <a:r>
              <a:rPr lang="en-US" dirty="0" err="1"/>
              <a:t>cabo</a:t>
            </a:r>
            <a:r>
              <a:rPr lang="en-US" dirty="0"/>
              <a:t> de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78</a:t>
            </a:fld>
            <a:endParaRPr lang="en-US" dirty="0"/>
          </a:p>
        </p:txBody>
      </p:sp>
      <p:sp>
        <p:nvSpPr>
          <p:cNvPr id="6" name="Content Placeholder 5"/>
          <p:cNvSpPr>
            <a:spLocks noGrp="1"/>
          </p:cNvSpPr>
          <p:nvPr>
            <p:ph sz="quarter" idx="1"/>
          </p:nvPr>
        </p:nvSpPr>
        <p:spPr/>
        <p:txBody>
          <a:bodyPr>
            <a:normAutofit/>
          </a:bodyPr>
          <a:lstStyle/>
          <a:p>
            <a:pPr lvl="6"/>
            <a:endParaRPr lang="en-US" dirty="0"/>
          </a:p>
          <a:p>
            <a:r>
              <a:rPr lang="en-US" dirty="0" err="1"/>
              <a:t>Perder</a:t>
            </a:r>
            <a:r>
              <a:rPr lang="en-US" dirty="0"/>
              <a:t> </a:t>
            </a:r>
            <a:r>
              <a:rPr lang="en-US" dirty="0" err="1"/>
              <a:t>possibilidade</a:t>
            </a:r>
            <a:r>
              <a:rPr lang="en-US" dirty="0"/>
              <a:t> de </a:t>
            </a:r>
            <a:r>
              <a:rPr lang="en-US" b="1" dirty="0" err="1"/>
              <a:t>listar</a:t>
            </a:r>
            <a:r>
              <a:rPr lang="en-US" b="1" dirty="0"/>
              <a:t> </a:t>
            </a:r>
            <a:r>
              <a:rPr lang="en-US" b="1" dirty="0" err="1"/>
              <a:t>ligações</a:t>
            </a:r>
            <a:r>
              <a:rPr lang="en-US" b="1" dirty="0"/>
              <a:t> </a:t>
            </a:r>
            <a:r>
              <a:rPr lang="en-US" b="1" dirty="0" err="1"/>
              <a:t>activas</a:t>
            </a:r>
            <a:endParaRPr lang="en-US" b="1" dirty="0"/>
          </a:p>
          <a:p>
            <a:pPr lvl="1"/>
            <a:r>
              <a:rPr lang="en-US" dirty="0"/>
              <a:t>Podemos </a:t>
            </a:r>
            <a:r>
              <a:rPr lang="en-US" dirty="0" err="1"/>
              <a:t>nunca</a:t>
            </a:r>
            <a:r>
              <a:rPr lang="en-US" dirty="0"/>
              <a:t> saber que outros </a:t>
            </a:r>
            <a:r>
              <a:rPr lang="en-US" dirty="0" err="1"/>
              <a:t>computadores</a:t>
            </a:r>
            <a:r>
              <a:rPr lang="en-US" dirty="0"/>
              <a:t> </a:t>
            </a:r>
            <a:r>
              <a:rPr lang="en-US" dirty="0" err="1"/>
              <a:t>na</a:t>
            </a:r>
            <a:r>
              <a:rPr lang="en-US" dirty="0"/>
              <a:t> </a:t>
            </a:r>
            <a:r>
              <a:rPr lang="en-US" dirty="0" err="1"/>
              <a:t>rede</a:t>
            </a:r>
            <a:r>
              <a:rPr lang="en-US" dirty="0"/>
              <a:t> </a:t>
            </a:r>
            <a:r>
              <a:rPr lang="en-US" dirty="0" err="1"/>
              <a:t>podem</a:t>
            </a:r>
            <a:r>
              <a:rPr lang="en-US" dirty="0"/>
              <a:t> </a:t>
            </a:r>
            <a:r>
              <a:rPr lang="en-US" dirty="0" err="1"/>
              <a:t>ter</a:t>
            </a:r>
            <a:r>
              <a:rPr lang="en-US" dirty="0"/>
              <a:t> </a:t>
            </a:r>
            <a:r>
              <a:rPr lang="en-US" dirty="0" err="1"/>
              <a:t>prova</a:t>
            </a:r>
            <a:r>
              <a:rPr lang="en-US" dirty="0"/>
              <a:t> </a:t>
            </a:r>
            <a:r>
              <a:rPr lang="en-US" dirty="0" err="1"/>
              <a:t>relevante</a:t>
            </a:r>
            <a:endParaRPr lang="en-US" dirty="0"/>
          </a:p>
          <a:p>
            <a:endParaRPr lang="en-US" dirty="0"/>
          </a:p>
          <a:p>
            <a:r>
              <a:rPr lang="en-US" dirty="0" err="1"/>
              <a:t>Perder</a:t>
            </a:r>
            <a:r>
              <a:rPr lang="en-US" dirty="0"/>
              <a:t> </a:t>
            </a:r>
            <a:r>
              <a:rPr lang="en-US" dirty="0" err="1"/>
              <a:t>possibilidade</a:t>
            </a:r>
            <a:r>
              <a:rPr lang="en-US" dirty="0"/>
              <a:t> de </a:t>
            </a:r>
            <a:r>
              <a:rPr lang="en-US" b="1" dirty="0" err="1"/>
              <a:t>recolher</a:t>
            </a:r>
            <a:r>
              <a:rPr lang="en-US" b="1" dirty="0"/>
              <a:t> </a:t>
            </a:r>
            <a:r>
              <a:rPr lang="en-US" b="1" dirty="0" err="1"/>
              <a:t>tráfego</a:t>
            </a:r>
            <a:r>
              <a:rPr lang="en-US" b="1" dirty="0"/>
              <a:t> de </a:t>
            </a:r>
            <a:r>
              <a:rPr lang="en-US" b="1" dirty="0" err="1"/>
              <a:t>rede</a:t>
            </a:r>
            <a:endParaRPr lang="en-US" b="1" dirty="0"/>
          </a:p>
          <a:p>
            <a:pPr lvl="1"/>
            <a:r>
              <a:rPr lang="en-US" dirty="0" err="1"/>
              <a:t>Muito</a:t>
            </a:r>
            <a:r>
              <a:rPr lang="en-US" dirty="0"/>
              <a:t> </a:t>
            </a:r>
            <a:r>
              <a:rPr lang="en-US" dirty="0" err="1"/>
              <a:t>importante</a:t>
            </a:r>
            <a:r>
              <a:rPr lang="en-US" dirty="0"/>
              <a:t> </a:t>
            </a:r>
            <a:r>
              <a:rPr lang="en-US" dirty="0" err="1"/>
              <a:t>em</a:t>
            </a:r>
            <a:r>
              <a:rPr lang="en-US" dirty="0"/>
              <a:t> </a:t>
            </a:r>
            <a:r>
              <a:rPr lang="en-US" dirty="0" err="1"/>
              <a:t>casos</a:t>
            </a:r>
            <a:r>
              <a:rPr lang="en-US" dirty="0"/>
              <a:t> </a:t>
            </a:r>
            <a:r>
              <a:rPr lang="en-US" dirty="0" err="1"/>
              <a:t>como</a:t>
            </a:r>
            <a:r>
              <a:rPr lang="en-US" dirty="0"/>
              <a:t> </a:t>
            </a:r>
            <a:r>
              <a:rPr lang="en-US" dirty="0" err="1"/>
              <a:t>intrusões</a:t>
            </a:r>
            <a:r>
              <a:rPr lang="en-US" dirty="0"/>
              <a:t> </a:t>
            </a:r>
            <a:r>
              <a:rPr lang="en-US" dirty="0" err="1"/>
              <a:t>em</a:t>
            </a:r>
            <a:r>
              <a:rPr lang="en-US" dirty="0"/>
              <a:t> </a:t>
            </a:r>
            <a:r>
              <a:rPr lang="en-US" dirty="0" err="1"/>
              <a:t>redes</a:t>
            </a:r>
            <a:endParaRPr lang="en-US" dirty="0"/>
          </a:p>
          <a:p>
            <a:endParaRPr lang="en-US" dirty="0"/>
          </a:p>
          <a:p>
            <a:r>
              <a:rPr lang="en-US" dirty="0" err="1"/>
              <a:t>Causar</a:t>
            </a:r>
            <a:r>
              <a:rPr lang="en-US" dirty="0"/>
              <a:t> </a:t>
            </a:r>
            <a:r>
              <a:rPr lang="en-US" dirty="0" err="1"/>
              <a:t>impacto</a:t>
            </a:r>
            <a:r>
              <a:rPr lang="en-US" dirty="0"/>
              <a:t> </a:t>
            </a:r>
            <a:r>
              <a:rPr lang="en-US" dirty="0" err="1"/>
              <a:t>sério</a:t>
            </a:r>
            <a:r>
              <a:rPr lang="en-US" dirty="0"/>
              <a:t> no </a:t>
            </a:r>
            <a:r>
              <a:rPr lang="en-US" b="1" dirty="0" err="1"/>
              <a:t>negócio</a:t>
            </a:r>
            <a:endParaRPr lang="en-US" b="1" dirty="0"/>
          </a:p>
          <a:p>
            <a:pPr lvl="1"/>
            <a:r>
              <a:rPr lang="en-US" dirty="0"/>
              <a:t>Por </a:t>
            </a:r>
            <a:r>
              <a:rPr lang="en-US" dirty="0" err="1"/>
              <a:t>exemplo</a:t>
            </a:r>
            <a:r>
              <a:rPr lang="en-US" dirty="0"/>
              <a:t>, </a:t>
            </a:r>
            <a:r>
              <a:rPr lang="en-US" dirty="0" err="1"/>
              <a:t>desligar</a:t>
            </a:r>
            <a:r>
              <a:rPr lang="en-US" dirty="0"/>
              <a:t> o </a:t>
            </a:r>
            <a:r>
              <a:rPr lang="en-US" dirty="0" err="1"/>
              <a:t>servidor</a:t>
            </a:r>
            <a:r>
              <a:rPr lang="en-US" dirty="0"/>
              <a:t> de email de um site de e-commerce</a:t>
            </a:r>
          </a:p>
        </p:txBody>
      </p:sp>
    </p:spTree>
    <p:extLst>
      <p:ext uri="{BB962C8B-B14F-4D97-AF65-F5344CB8AC3E}">
        <p14:creationId xmlns:p14="http://schemas.microsoft.com/office/powerpoint/2010/main" val="32677561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Regra</a:t>
            </a:r>
            <a:r>
              <a:rPr lang="en-US" dirty="0"/>
              <a:t> </a:t>
            </a:r>
            <a:r>
              <a:rPr lang="en-US" dirty="0" err="1"/>
              <a:t>geral</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79</a:t>
            </a:fld>
            <a:endParaRPr lang="en-US" dirty="0"/>
          </a:p>
        </p:txBody>
      </p:sp>
      <p:sp>
        <p:nvSpPr>
          <p:cNvPr id="6" name="Content Placeholder 5"/>
          <p:cNvSpPr>
            <a:spLocks noGrp="1"/>
          </p:cNvSpPr>
          <p:nvPr>
            <p:ph sz="quarter" idx="1"/>
          </p:nvPr>
        </p:nvSpPr>
        <p:spPr/>
        <p:txBody>
          <a:bodyPr>
            <a:normAutofit/>
          </a:bodyPr>
          <a:lstStyle/>
          <a:p>
            <a:r>
              <a:rPr lang="en-US" dirty="0"/>
              <a:t>O </a:t>
            </a:r>
            <a:r>
              <a:rPr lang="en-US" dirty="0" err="1"/>
              <a:t>sistema</a:t>
            </a:r>
            <a:r>
              <a:rPr lang="en-US" dirty="0"/>
              <a:t> </a:t>
            </a:r>
            <a:r>
              <a:rPr lang="en-US" dirty="0" err="1"/>
              <a:t>está</a:t>
            </a:r>
            <a:r>
              <a:rPr lang="en-US" dirty="0"/>
              <a:t> </a:t>
            </a:r>
            <a:r>
              <a:rPr lang="en-US" dirty="0" err="1"/>
              <a:t>protegido</a:t>
            </a:r>
            <a:r>
              <a:rPr lang="en-US" dirty="0"/>
              <a:t> com password?</a:t>
            </a:r>
          </a:p>
          <a:p>
            <a:pPr lvl="1"/>
            <a:r>
              <a:rPr lang="en-US" dirty="0"/>
              <a:t>Se sim, </a:t>
            </a:r>
            <a:r>
              <a:rPr lang="en-US" dirty="0" err="1"/>
              <a:t>puxar</a:t>
            </a:r>
            <a:r>
              <a:rPr lang="en-US" dirty="0"/>
              <a:t> o </a:t>
            </a:r>
            <a:r>
              <a:rPr lang="en-US" dirty="0" err="1"/>
              <a:t>cabo</a:t>
            </a:r>
            <a:r>
              <a:rPr lang="en-US" dirty="0"/>
              <a:t> de </a:t>
            </a:r>
            <a:r>
              <a:rPr lang="en-US" dirty="0" err="1"/>
              <a:t>alimentação</a:t>
            </a:r>
            <a:r>
              <a:rPr lang="en-US" dirty="0"/>
              <a:t>: </a:t>
            </a:r>
            <a:r>
              <a:rPr lang="en-US" dirty="0" err="1"/>
              <a:t>não</a:t>
            </a:r>
            <a:r>
              <a:rPr lang="en-US" dirty="0"/>
              <a:t> </a:t>
            </a:r>
            <a:r>
              <a:rPr lang="en-US" dirty="0" err="1"/>
              <a:t>há</a:t>
            </a:r>
            <a:r>
              <a:rPr lang="en-US" dirty="0"/>
              <a:t> </a:t>
            </a:r>
            <a:r>
              <a:rPr lang="en-US" dirty="0" err="1"/>
              <a:t>muito</a:t>
            </a:r>
            <a:r>
              <a:rPr lang="en-US" dirty="0"/>
              <a:t> a </a:t>
            </a:r>
            <a:r>
              <a:rPr lang="en-US" dirty="0" err="1"/>
              <a:t>fazer</a:t>
            </a:r>
            <a:endParaRPr lang="en-US" dirty="0"/>
          </a:p>
          <a:p>
            <a:pPr lvl="1"/>
            <a:endParaRPr lang="en-US" dirty="0"/>
          </a:p>
          <a:p>
            <a:pPr lvl="1"/>
            <a:r>
              <a:rPr lang="en-US" dirty="0" err="1"/>
              <a:t>Caso</a:t>
            </a:r>
            <a:r>
              <a:rPr lang="en-US" dirty="0"/>
              <a:t> </a:t>
            </a:r>
            <a:r>
              <a:rPr lang="en-US" dirty="0" err="1"/>
              <a:t>contrário</a:t>
            </a:r>
            <a:r>
              <a:rPr lang="en-US" dirty="0"/>
              <a:t> </a:t>
            </a:r>
            <a:r>
              <a:rPr lang="en-US" dirty="0" err="1"/>
              <a:t>ou</a:t>
            </a:r>
            <a:r>
              <a:rPr lang="en-US" dirty="0"/>
              <a:t> a </a:t>
            </a:r>
            <a:r>
              <a:rPr lang="en-US" dirty="0" err="1"/>
              <a:t>conta</a:t>
            </a:r>
            <a:r>
              <a:rPr lang="en-US" dirty="0"/>
              <a:t> </a:t>
            </a:r>
            <a:r>
              <a:rPr lang="en-US" dirty="0" err="1"/>
              <a:t>está</a:t>
            </a:r>
            <a:r>
              <a:rPr lang="en-US" dirty="0"/>
              <a:t> </a:t>
            </a:r>
            <a:r>
              <a:rPr lang="en-US" dirty="0" err="1"/>
              <a:t>logada</a:t>
            </a:r>
            <a:r>
              <a:rPr lang="en-US" dirty="0"/>
              <a:t>, </a:t>
            </a:r>
            <a:r>
              <a:rPr lang="en-US" dirty="0" err="1"/>
              <a:t>desligar</a:t>
            </a:r>
            <a:r>
              <a:rPr lang="en-US" dirty="0"/>
              <a:t> o </a:t>
            </a:r>
            <a:r>
              <a:rPr lang="en-US" dirty="0" err="1"/>
              <a:t>computador</a:t>
            </a:r>
            <a:r>
              <a:rPr lang="en-US" dirty="0"/>
              <a:t> </a:t>
            </a:r>
            <a:r>
              <a:rPr lang="en-US" dirty="0" err="1"/>
              <a:t>pode</a:t>
            </a:r>
            <a:r>
              <a:rPr lang="en-US" dirty="0"/>
              <a:t> </a:t>
            </a:r>
            <a:r>
              <a:rPr lang="en-US" dirty="0" err="1"/>
              <a:t>resultar</a:t>
            </a:r>
            <a:r>
              <a:rPr lang="en-US" dirty="0"/>
              <a:t> </a:t>
            </a:r>
            <a:r>
              <a:rPr lang="en-US" dirty="0" err="1"/>
              <a:t>em</a:t>
            </a:r>
            <a:r>
              <a:rPr lang="en-US" dirty="0"/>
              <a:t> </a:t>
            </a:r>
            <a:r>
              <a:rPr lang="en-US" dirty="0" err="1"/>
              <a:t>perda</a:t>
            </a:r>
            <a:r>
              <a:rPr lang="en-US" dirty="0"/>
              <a:t> de </a:t>
            </a:r>
            <a:r>
              <a:rPr lang="en-US" dirty="0" err="1"/>
              <a:t>credenciais</a:t>
            </a:r>
            <a:r>
              <a:rPr lang="en-US" dirty="0"/>
              <a:t> e </a:t>
            </a:r>
            <a:r>
              <a:rPr lang="en-US" dirty="0" err="1"/>
              <a:t>impedir-nos</a:t>
            </a:r>
            <a:r>
              <a:rPr lang="en-US" dirty="0"/>
              <a:t> de </a:t>
            </a:r>
            <a:r>
              <a:rPr lang="en-US" dirty="0" err="1"/>
              <a:t>voltar</a:t>
            </a:r>
            <a:r>
              <a:rPr lang="en-US" dirty="0"/>
              <a:t> a </a:t>
            </a:r>
            <a:r>
              <a:rPr lang="en-US" dirty="0" err="1"/>
              <a:t>logar-nos</a:t>
            </a:r>
            <a:endParaRPr lang="en-US" dirty="0"/>
          </a:p>
          <a:p>
            <a:endParaRPr lang="en-US" dirty="0"/>
          </a:p>
          <a:p>
            <a:r>
              <a:rPr lang="en-US" dirty="0"/>
              <a:t>Otherwise, it may be necessary to perform </a:t>
            </a:r>
            <a:r>
              <a:rPr lang="en-US" b="1" dirty="0"/>
              <a:t>live forensics</a:t>
            </a:r>
          </a:p>
          <a:p>
            <a:pPr lvl="1"/>
            <a:r>
              <a:rPr lang="en-US" dirty="0"/>
              <a:t>For example, if a user account is logged on, switching down the computer may result in loss of user credentials</a:t>
            </a:r>
          </a:p>
          <a:p>
            <a:endParaRPr lang="en-US" dirty="0"/>
          </a:p>
        </p:txBody>
      </p:sp>
    </p:spTree>
    <p:extLst>
      <p:ext uri="{BB962C8B-B14F-4D97-AF65-F5344CB8AC3E}">
        <p14:creationId xmlns:p14="http://schemas.microsoft.com/office/powerpoint/2010/main" val="2984569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Casos</a:t>
            </a:r>
            <a:r>
              <a:rPr lang="en-US" dirty="0"/>
              <a:t> de </a:t>
            </a:r>
            <a:r>
              <a:rPr lang="en-US" dirty="0" err="1"/>
              <a:t>uso</a:t>
            </a:r>
            <a:r>
              <a:rPr lang="en-US" dirty="0"/>
              <a:t> de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a:t>
            </a:fld>
            <a:endParaRPr lang="en-US" dirty="0"/>
          </a:p>
        </p:txBody>
      </p:sp>
      <p:sp>
        <p:nvSpPr>
          <p:cNvPr id="6" name="Content Placeholder 5"/>
          <p:cNvSpPr>
            <a:spLocks noGrp="1"/>
          </p:cNvSpPr>
          <p:nvPr>
            <p:ph sz="quarter" idx="1"/>
          </p:nvPr>
        </p:nvSpPr>
        <p:spPr/>
        <p:txBody>
          <a:bodyPr>
            <a:normAutofit fontScale="92500" lnSpcReduction="10000"/>
          </a:bodyPr>
          <a:lstStyle/>
          <a:p>
            <a:pPr lvl="6"/>
            <a:endParaRPr lang="en-US" dirty="0"/>
          </a:p>
          <a:p>
            <a:r>
              <a:rPr lang="en-US" b="1" dirty="0" err="1"/>
              <a:t>Empresas</a:t>
            </a:r>
            <a:r>
              <a:rPr lang="en-US" b="1" dirty="0"/>
              <a:t> </a:t>
            </a:r>
            <a:r>
              <a:rPr lang="en-US" b="1" dirty="0" err="1"/>
              <a:t>particulares</a:t>
            </a:r>
            <a:endParaRPr lang="en-US" b="1" dirty="0"/>
          </a:p>
          <a:p>
            <a:pPr lvl="1"/>
            <a:r>
              <a:rPr lang="en-US" dirty="0"/>
              <a:t>Para </a:t>
            </a:r>
            <a:r>
              <a:rPr lang="en-US" dirty="0" err="1"/>
              <a:t>obter</a:t>
            </a:r>
            <a:r>
              <a:rPr lang="en-US" dirty="0"/>
              <a:t> </a:t>
            </a:r>
            <a:r>
              <a:rPr lang="en-US" dirty="0" err="1"/>
              <a:t>prova</a:t>
            </a:r>
            <a:r>
              <a:rPr lang="en-US" dirty="0"/>
              <a:t> de </a:t>
            </a:r>
            <a:r>
              <a:rPr lang="en-US" dirty="0" err="1"/>
              <a:t>computadores</a:t>
            </a:r>
            <a:r>
              <a:rPr lang="en-US" dirty="0"/>
              <a:t> de </a:t>
            </a:r>
            <a:r>
              <a:rPr lang="en-US" dirty="0" err="1"/>
              <a:t>empregados</a:t>
            </a:r>
            <a:r>
              <a:rPr lang="en-US" dirty="0"/>
              <a:t> </a:t>
            </a:r>
            <a:r>
              <a:rPr lang="en-US" dirty="0" err="1"/>
              <a:t>em</a:t>
            </a:r>
            <a:r>
              <a:rPr lang="en-US" dirty="0"/>
              <a:t> </a:t>
            </a:r>
            <a:r>
              <a:rPr lang="en-US" dirty="0" err="1"/>
              <a:t>casos</a:t>
            </a:r>
            <a:r>
              <a:rPr lang="en-US" dirty="0"/>
              <a:t> de </a:t>
            </a:r>
            <a:r>
              <a:rPr lang="en-US" dirty="0" err="1"/>
              <a:t>perseguição</a:t>
            </a:r>
            <a:r>
              <a:rPr lang="en-US" dirty="0"/>
              <a:t>, </a:t>
            </a:r>
            <a:r>
              <a:rPr lang="en-US" dirty="0" err="1"/>
              <a:t>fraude</a:t>
            </a:r>
            <a:r>
              <a:rPr lang="en-US" dirty="0"/>
              <a:t>, </a:t>
            </a:r>
            <a:r>
              <a:rPr lang="en-US" dirty="0" err="1"/>
              <a:t>extorsão</a:t>
            </a:r>
            <a:r>
              <a:rPr lang="en-US" dirty="0"/>
              <a:t>, e </a:t>
            </a:r>
            <a:r>
              <a:rPr lang="en-US" dirty="0" err="1"/>
              <a:t>corrupção</a:t>
            </a:r>
            <a:endParaRPr lang="en-US" dirty="0"/>
          </a:p>
          <a:p>
            <a:pPr lvl="5"/>
            <a:endParaRPr lang="en-US" dirty="0"/>
          </a:p>
          <a:p>
            <a:pPr lvl="5"/>
            <a:endParaRPr lang="en-US" dirty="0"/>
          </a:p>
          <a:p>
            <a:r>
              <a:rPr lang="en-US" b="1" dirty="0" err="1"/>
              <a:t>Agentes</a:t>
            </a:r>
            <a:r>
              <a:rPr lang="en-US" b="1" dirty="0"/>
              <a:t> da lei (</a:t>
            </a:r>
            <a:r>
              <a:rPr lang="en-US" b="1" dirty="0" err="1"/>
              <a:t>polícias</a:t>
            </a:r>
            <a:r>
              <a:rPr lang="en-US" b="1" dirty="0"/>
              <a:t>)</a:t>
            </a:r>
          </a:p>
          <a:p>
            <a:pPr lvl="1"/>
            <a:r>
              <a:rPr lang="en-US" dirty="0" err="1"/>
              <a:t>Usam</a:t>
            </a:r>
            <a:r>
              <a:rPr lang="en-US" dirty="0"/>
              <a:t> </a:t>
            </a:r>
            <a:r>
              <a:rPr lang="en-US" dirty="0" err="1"/>
              <a:t>métodos</a:t>
            </a:r>
            <a:r>
              <a:rPr lang="en-US" dirty="0"/>
              <a:t> de </a:t>
            </a:r>
            <a:r>
              <a:rPr lang="en-US" dirty="0" err="1"/>
              <a:t>segurança</a:t>
            </a:r>
            <a:r>
              <a:rPr lang="en-US" dirty="0"/>
              <a:t> </a:t>
            </a:r>
            <a:r>
              <a:rPr lang="en-US" dirty="0" err="1"/>
              <a:t>forense</a:t>
            </a:r>
            <a:r>
              <a:rPr lang="en-US" dirty="0"/>
              <a:t> para </a:t>
            </a:r>
            <a:r>
              <a:rPr lang="en-US" dirty="0" err="1"/>
              <a:t>recolha</a:t>
            </a:r>
            <a:r>
              <a:rPr lang="en-US" dirty="0"/>
              <a:t> de </a:t>
            </a:r>
            <a:r>
              <a:rPr lang="en-US" dirty="0" err="1"/>
              <a:t>prova</a:t>
            </a:r>
            <a:r>
              <a:rPr lang="en-US" dirty="0"/>
              <a:t> </a:t>
            </a:r>
            <a:r>
              <a:rPr lang="en-US" dirty="0" err="1"/>
              <a:t>em</a:t>
            </a:r>
            <a:r>
              <a:rPr lang="en-US" dirty="0"/>
              <a:t> </a:t>
            </a:r>
            <a:r>
              <a:rPr lang="en-US" dirty="0" err="1"/>
              <a:t>buscas</a:t>
            </a:r>
            <a:r>
              <a:rPr lang="en-US" dirty="0"/>
              <a:t> e </a:t>
            </a:r>
            <a:r>
              <a:rPr lang="en-US" dirty="0" err="1"/>
              <a:t>tratamento</a:t>
            </a:r>
            <a:r>
              <a:rPr lang="en-US" dirty="0"/>
              <a:t> / </a:t>
            </a:r>
            <a:r>
              <a:rPr lang="en-US" dirty="0" err="1"/>
              <a:t>manuseamento</a:t>
            </a:r>
            <a:r>
              <a:rPr lang="en-US" dirty="0"/>
              <a:t> de </a:t>
            </a:r>
            <a:r>
              <a:rPr lang="en-US" dirty="0" err="1"/>
              <a:t>prova</a:t>
            </a:r>
            <a:r>
              <a:rPr lang="en-US" dirty="0"/>
              <a:t> </a:t>
            </a:r>
            <a:r>
              <a:rPr lang="en-US" dirty="0" err="1"/>
              <a:t>após</a:t>
            </a:r>
            <a:r>
              <a:rPr lang="en-US" dirty="0"/>
              <a:t> </a:t>
            </a:r>
            <a:r>
              <a:rPr lang="en-US" dirty="0" err="1"/>
              <a:t>apreensão</a:t>
            </a:r>
            <a:endParaRPr lang="en-US" dirty="0"/>
          </a:p>
          <a:p>
            <a:pPr lvl="5"/>
            <a:endParaRPr lang="en-US" dirty="0"/>
          </a:p>
          <a:p>
            <a:pPr lvl="5"/>
            <a:endParaRPr lang="en-US" dirty="0"/>
          </a:p>
          <a:p>
            <a:r>
              <a:rPr lang="en-US" b="1" dirty="0" err="1"/>
              <a:t>Individuos</a:t>
            </a:r>
            <a:r>
              <a:rPr lang="en-US" b="1" dirty="0"/>
              <a:t> / </a:t>
            </a:r>
            <a:r>
              <a:rPr lang="en-US" b="1" dirty="0" err="1"/>
              <a:t>investigadores</a:t>
            </a:r>
            <a:r>
              <a:rPr lang="en-US" b="1" dirty="0"/>
              <a:t> </a:t>
            </a:r>
            <a:r>
              <a:rPr lang="en-US" b="1" dirty="0" err="1"/>
              <a:t>privados</a:t>
            </a:r>
            <a:endParaRPr lang="en-US" b="1" dirty="0"/>
          </a:p>
          <a:p>
            <a:pPr lvl="1"/>
            <a:r>
              <a:rPr lang="en-US" dirty="0" err="1"/>
              <a:t>Obtençã</a:t>
            </a:r>
            <a:r>
              <a:rPr lang="en-US" dirty="0"/>
              <a:t> de </a:t>
            </a:r>
            <a:r>
              <a:rPr lang="en-US" dirty="0" err="1"/>
              <a:t>serviços</a:t>
            </a:r>
            <a:r>
              <a:rPr lang="en-US" dirty="0"/>
              <a:t> </a:t>
            </a:r>
            <a:r>
              <a:rPr lang="en-US" dirty="0" err="1"/>
              <a:t>por</a:t>
            </a:r>
            <a:r>
              <a:rPr lang="en-US" dirty="0"/>
              <a:t> </a:t>
            </a:r>
            <a:r>
              <a:rPr lang="en-US" dirty="0" err="1"/>
              <a:t>parte</a:t>
            </a:r>
            <a:r>
              <a:rPr lang="en-US" dirty="0"/>
              <a:t> de </a:t>
            </a:r>
            <a:r>
              <a:rPr lang="en-US" dirty="0" err="1"/>
              <a:t>analistas</a:t>
            </a:r>
            <a:r>
              <a:rPr lang="en-US" dirty="0"/>
              <a:t> </a:t>
            </a:r>
            <a:r>
              <a:rPr lang="en-US" dirty="0" err="1"/>
              <a:t>forenses</a:t>
            </a:r>
            <a:r>
              <a:rPr lang="en-US" dirty="0"/>
              <a:t> </a:t>
            </a:r>
            <a:r>
              <a:rPr lang="en-US" dirty="0" err="1"/>
              <a:t>profissionais</a:t>
            </a:r>
            <a:r>
              <a:rPr lang="en-US" dirty="0"/>
              <a:t> para </a:t>
            </a:r>
            <a:r>
              <a:rPr lang="en-US" dirty="0" err="1"/>
              <a:t>suportar</a:t>
            </a:r>
            <a:r>
              <a:rPr lang="en-US" dirty="0"/>
              <a:t> </a:t>
            </a:r>
            <a:r>
              <a:rPr lang="en-US" dirty="0" err="1"/>
              <a:t>alegações</a:t>
            </a:r>
            <a:r>
              <a:rPr lang="en-US" dirty="0"/>
              <a:t> </a:t>
            </a:r>
            <a:r>
              <a:rPr lang="en-US" dirty="0" err="1"/>
              <a:t>em</a:t>
            </a:r>
            <a:r>
              <a:rPr lang="en-US" dirty="0"/>
              <a:t> </a:t>
            </a:r>
            <a:r>
              <a:rPr lang="en-US" dirty="0" err="1"/>
              <a:t>casos</a:t>
            </a:r>
            <a:r>
              <a:rPr lang="en-US" dirty="0"/>
              <a:t> de </a:t>
            </a:r>
            <a:r>
              <a:rPr lang="en-US" dirty="0" err="1"/>
              <a:t>perseguição</a:t>
            </a:r>
            <a:r>
              <a:rPr lang="en-US" dirty="0"/>
              <a:t>, </a:t>
            </a:r>
            <a:r>
              <a:rPr lang="en-US" dirty="0" err="1"/>
              <a:t>abuso</a:t>
            </a:r>
            <a:r>
              <a:rPr lang="en-US" dirty="0"/>
              <a:t>, </a:t>
            </a:r>
            <a:r>
              <a:rPr lang="en-US" dirty="0" err="1"/>
              <a:t>ou</a:t>
            </a:r>
            <a:r>
              <a:rPr lang="en-US" dirty="0"/>
              <a:t> </a:t>
            </a:r>
            <a:r>
              <a:rPr lang="en-US" dirty="0" err="1"/>
              <a:t>despedimento</a:t>
            </a:r>
            <a:r>
              <a:rPr lang="en-US" dirty="0"/>
              <a:t> </a:t>
            </a:r>
            <a:r>
              <a:rPr lang="en-US" dirty="0" err="1"/>
              <a:t>indevido</a:t>
            </a:r>
            <a:r>
              <a:rPr lang="en-US" dirty="0"/>
              <a:t> do </a:t>
            </a:r>
            <a:r>
              <a:rPr lang="en-US" dirty="0" err="1"/>
              <a:t>emprego</a:t>
            </a:r>
            <a:endParaRPr lang="en-US" dirty="0"/>
          </a:p>
        </p:txBody>
      </p:sp>
    </p:spTree>
    <p:extLst>
      <p:ext uri="{BB962C8B-B14F-4D97-AF65-F5344CB8AC3E}">
        <p14:creationId xmlns:p14="http://schemas.microsoft.com/office/powerpoint/2010/main" val="2949627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80</a:t>
            </a:fld>
            <a:endParaRPr lang="en-US" dirty="0"/>
          </a:p>
        </p:txBody>
      </p:sp>
      <p:sp>
        <p:nvSpPr>
          <p:cNvPr id="6" name="Content Placeholder 5"/>
          <p:cNvSpPr>
            <a:spLocks noGrp="1"/>
          </p:cNvSpPr>
          <p:nvPr>
            <p:ph sz="quarter" idx="1"/>
          </p:nvPr>
        </p:nvSpPr>
        <p:spPr>
          <a:xfrm>
            <a:off x="457200" y="1219200"/>
            <a:ext cx="8458200" cy="4937760"/>
          </a:xfrm>
        </p:spPr>
        <p:txBody>
          <a:bodyPr>
            <a:normAutofit fontScale="92500" lnSpcReduction="10000"/>
          </a:bodyPr>
          <a:lstStyle/>
          <a:p>
            <a:r>
              <a:rPr lang="en-US" dirty="0" err="1"/>
              <a:t>Pode</a:t>
            </a:r>
            <a:r>
              <a:rPr lang="en-US" dirty="0"/>
              <a:t> </a:t>
            </a:r>
            <a:r>
              <a:rPr lang="en-US" dirty="0" err="1"/>
              <a:t>ser</a:t>
            </a:r>
            <a:r>
              <a:rPr lang="en-US" dirty="0"/>
              <a:t> </a:t>
            </a:r>
            <a:r>
              <a:rPr lang="en-US" dirty="0" err="1"/>
              <a:t>necessário</a:t>
            </a:r>
            <a:r>
              <a:rPr lang="en-US" dirty="0"/>
              <a:t> </a:t>
            </a:r>
            <a:r>
              <a:rPr lang="en-US" dirty="0" err="1"/>
              <a:t>realizar</a:t>
            </a:r>
            <a:r>
              <a:rPr lang="en-US" dirty="0"/>
              <a:t> </a:t>
            </a:r>
            <a:r>
              <a:rPr lang="en-US" b="1" dirty="0" err="1"/>
              <a:t>operações</a:t>
            </a:r>
            <a:r>
              <a:rPr lang="en-US" b="1" dirty="0"/>
              <a:t> de </a:t>
            </a:r>
            <a:r>
              <a:rPr lang="en-US" b="1" dirty="0" err="1"/>
              <a:t>recolha</a:t>
            </a:r>
            <a:r>
              <a:rPr lang="en-US" b="1" dirty="0"/>
              <a:t> </a:t>
            </a:r>
            <a:r>
              <a:rPr lang="en-US" dirty="0"/>
              <a:t>no </a:t>
            </a:r>
            <a:r>
              <a:rPr lang="en-US" dirty="0" err="1"/>
              <a:t>próprio</a:t>
            </a:r>
            <a:r>
              <a:rPr lang="en-US" dirty="0"/>
              <a:t> </a:t>
            </a:r>
            <a:r>
              <a:rPr lang="en-US" dirty="0" err="1"/>
              <a:t>sistema</a:t>
            </a:r>
            <a:r>
              <a:rPr lang="en-US" dirty="0"/>
              <a:t> que </a:t>
            </a:r>
            <a:r>
              <a:rPr lang="en-US" dirty="0" err="1"/>
              <a:t>contém</a:t>
            </a:r>
            <a:r>
              <a:rPr lang="en-US" dirty="0"/>
              <a:t> a </a:t>
            </a:r>
            <a:r>
              <a:rPr lang="en-US" dirty="0" err="1"/>
              <a:t>prova</a:t>
            </a:r>
            <a:endParaRPr lang="en-US" dirty="0"/>
          </a:p>
          <a:p>
            <a:pPr lvl="1"/>
            <a:r>
              <a:rPr lang="en-US" dirty="0"/>
              <a:t>Ex., </a:t>
            </a:r>
            <a:r>
              <a:rPr lang="en-US" dirty="0" err="1"/>
              <a:t>conta</a:t>
            </a:r>
            <a:r>
              <a:rPr lang="en-US" dirty="0"/>
              <a:t> </a:t>
            </a:r>
            <a:r>
              <a:rPr lang="en-US" dirty="0" err="1"/>
              <a:t>logada</a:t>
            </a:r>
            <a:r>
              <a:rPr lang="en-US" dirty="0"/>
              <a:t> com </a:t>
            </a:r>
            <a:r>
              <a:rPr lang="en-US" dirty="0" err="1"/>
              <a:t>utilizador</a:t>
            </a:r>
            <a:r>
              <a:rPr lang="en-US" dirty="0"/>
              <a:t>, </a:t>
            </a:r>
            <a:r>
              <a:rPr lang="en-US" dirty="0" err="1"/>
              <a:t>sistemas</a:t>
            </a:r>
            <a:r>
              <a:rPr lang="en-US" dirty="0"/>
              <a:t> de </a:t>
            </a:r>
            <a:r>
              <a:rPr lang="en-US" dirty="0" err="1"/>
              <a:t>rede</a:t>
            </a:r>
            <a:r>
              <a:rPr lang="en-US" dirty="0"/>
              <a:t>, etc.</a:t>
            </a:r>
          </a:p>
          <a:p>
            <a:endParaRPr lang="en-US" dirty="0"/>
          </a:p>
          <a:p>
            <a:r>
              <a:rPr lang="en-US" b="1" dirty="0"/>
              <a:t>Live</a:t>
            </a:r>
            <a:r>
              <a:rPr lang="en-US" dirty="0"/>
              <a:t> forensics vs. </a:t>
            </a:r>
            <a:r>
              <a:rPr lang="en-US" b="1" dirty="0"/>
              <a:t>dead/postmortem </a:t>
            </a:r>
            <a:r>
              <a:rPr lang="en-US" dirty="0"/>
              <a:t>forensics</a:t>
            </a:r>
          </a:p>
          <a:p>
            <a:pPr lvl="1"/>
            <a:r>
              <a:rPr lang="en-US" dirty="0"/>
              <a:t>Live: </a:t>
            </a:r>
            <a:r>
              <a:rPr lang="en-US" dirty="0" err="1"/>
              <a:t>análise</a:t>
            </a:r>
            <a:r>
              <a:rPr lang="en-US" dirty="0"/>
              <a:t> </a:t>
            </a:r>
            <a:r>
              <a:rPr lang="en-US" dirty="0" err="1"/>
              <a:t>é</a:t>
            </a:r>
            <a:r>
              <a:rPr lang="en-US" dirty="0"/>
              <a:t> </a:t>
            </a:r>
            <a:r>
              <a:rPr lang="en-US" dirty="0" err="1"/>
              <a:t>feita</a:t>
            </a:r>
            <a:r>
              <a:rPr lang="en-US" dirty="0"/>
              <a:t> </a:t>
            </a:r>
            <a:r>
              <a:rPr lang="en-US" dirty="0" err="1"/>
              <a:t>quando</a:t>
            </a:r>
            <a:r>
              <a:rPr lang="en-US" dirty="0"/>
              <a:t> o </a:t>
            </a:r>
            <a:r>
              <a:rPr lang="en-US" dirty="0" err="1"/>
              <a:t>sistema</a:t>
            </a:r>
            <a:r>
              <a:rPr lang="en-US" dirty="0"/>
              <a:t> </a:t>
            </a:r>
            <a:r>
              <a:rPr lang="en-US" dirty="0" err="1"/>
              <a:t>ainda</a:t>
            </a:r>
            <a:r>
              <a:rPr lang="en-US" dirty="0"/>
              <a:t> </a:t>
            </a:r>
            <a:r>
              <a:rPr lang="en-US" dirty="0" err="1"/>
              <a:t>está</a:t>
            </a:r>
            <a:r>
              <a:rPr lang="en-US" dirty="0"/>
              <a:t> </a:t>
            </a:r>
            <a:r>
              <a:rPr lang="en-US" dirty="0" err="1"/>
              <a:t>operacional</a:t>
            </a:r>
            <a:endParaRPr lang="en-US" dirty="0"/>
          </a:p>
          <a:p>
            <a:pPr lvl="1"/>
            <a:r>
              <a:rPr lang="en-US" dirty="0"/>
              <a:t>Dead/postmortem: </a:t>
            </a:r>
            <a:r>
              <a:rPr lang="en-US" dirty="0" err="1"/>
              <a:t>análise</a:t>
            </a:r>
            <a:r>
              <a:rPr lang="en-US" dirty="0"/>
              <a:t> </a:t>
            </a:r>
            <a:r>
              <a:rPr lang="en-US" dirty="0" err="1"/>
              <a:t>feita</a:t>
            </a:r>
            <a:r>
              <a:rPr lang="en-US" dirty="0"/>
              <a:t> </a:t>
            </a:r>
            <a:r>
              <a:rPr lang="en-US" dirty="0" err="1"/>
              <a:t>em</a:t>
            </a:r>
            <a:r>
              <a:rPr lang="en-US" dirty="0"/>
              <a:t> </a:t>
            </a:r>
            <a:r>
              <a:rPr lang="en-US" dirty="0" err="1"/>
              <a:t>sistema</a:t>
            </a:r>
            <a:r>
              <a:rPr lang="en-US" dirty="0"/>
              <a:t> </a:t>
            </a:r>
            <a:r>
              <a:rPr lang="en-US" dirty="0" err="1"/>
              <a:t>desligado</a:t>
            </a:r>
            <a:endParaRPr lang="en-US" dirty="0"/>
          </a:p>
          <a:p>
            <a:endParaRPr lang="en-US" dirty="0"/>
          </a:p>
          <a:p>
            <a:r>
              <a:rPr lang="en-US" dirty="0" err="1"/>
              <a:t>Procedimento</a:t>
            </a:r>
            <a:r>
              <a:rPr lang="en-US" dirty="0"/>
              <a:t> </a:t>
            </a:r>
            <a:r>
              <a:rPr lang="en-US" dirty="0" err="1"/>
              <a:t>geral</a:t>
            </a:r>
            <a:r>
              <a:rPr lang="en-US" dirty="0"/>
              <a:t> para live forensics:</a:t>
            </a:r>
          </a:p>
          <a:p>
            <a:pPr lvl="1"/>
            <a:r>
              <a:rPr lang="en-US" dirty="0" err="1"/>
              <a:t>Correr</a:t>
            </a:r>
            <a:r>
              <a:rPr lang="en-US" dirty="0"/>
              <a:t> as ferramentas </a:t>
            </a:r>
            <a:r>
              <a:rPr lang="en-US" dirty="0" err="1"/>
              <a:t>forenses</a:t>
            </a:r>
            <a:r>
              <a:rPr lang="en-US" dirty="0"/>
              <a:t> de DVD or USB stick</a:t>
            </a:r>
          </a:p>
          <a:p>
            <a:pPr lvl="1"/>
            <a:r>
              <a:rPr lang="en-US" dirty="0" err="1"/>
              <a:t>Recolher</a:t>
            </a:r>
            <a:r>
              <a:rPr lang="en-US" dirty="0"/>
              <a:t> </a:t>
            </a:r>
            <a:r>
              <a:rPr lang="en-US" dirty="0" err="1"/>
              <a:t>prova</a:t>
            </a:r>
            <a:r>
              <a:rPr lang="en-US" dirty="0"/>
              <a:t> para </a:t>
            </a:r>
            <a:r>
              <a:rPr lang="en-US" dirty="0" err="1"/>
              <a:t>armazenamento</a:t>
            </a:r>
            <a:r>
              <a:rPr lang="en-US" dirty="0"/>
              <a:t> </a:t>
            </a:r>
            <a:r>
              <a:rPr lang="en-US" dirty="0" err="1"/>
              <a:t>externo</a:t>
            </a:r>
            <a:r>
              <a:rPr lang="en-US" dirty="0"/>
              <a:t> </a:t>
            </a:r>
            <a:r>
              <a:rPr lang="en-US" dirty="0" err="1"/>
              <a:t>ou</a:t>
            </a:r>
            <a:r>
              <a:rPr lang="en-US" dirty="0"/>
              <a:t> </a:t>
            </a:r>
            <a:r>
              <a:rPr lang="en-US" dirty="0" err="1"/>
              <a:t>remoto</a:t>
            </a:r>
            <a:endParaRPr lang="en-US" dirty="0"/>
          </a:p>
          <a:p>
            <a:pPr lvl="1"/>
            <a:r>
              <a:rPr lang="en-US" dirty="0" err="1"/>
              <a:t>Criar</a:t>
            </a:r>
            <a:r>
              <a:rPr lang="en-US" dirty="0"/>
              <a:t> log para </a:t>
            </a:r>
            <a:r>
              <a:rPr lang="en-US" dirty="0" err="1"/>
              <a:t>todos</a:t>
            </a:r>
            <a:r>
              <a:rPr lang="en-US" dirty="0"/>
              <a:t> </a:t>
            </a:r>
            <a:r>
              <a:rPr lang="en-US" dirty="0" err="1"/>
              <a:t>os</a:t>
            </a:r>
            <a:r>
              <a:rPr lang="en-US" dirty="0"/>
              <a:t> </a:t>
            </a:r>
            <a:r>
              <a:rPr lang="en-US" dirty="0" err="1"/>
              <a:t>comandos</a:t>
            </a:r>
            <a:r>
              <a:rPr lang="en-US" dirty="0"/>
              <a:t> </a:t>
            </a:r>
            <a:r>
              <a:rPr lang="en-US" dirty="0" err="1"/>
              <a:t>executados</a:t>
            </a:r>
            <a:endParaRPr lang="en-US" dirty="0"/>
          </a:p>
          <a:p>
            <a:pPr lvl="1"/>
            <a:endParaRPr lang="en-US" dirty="0"/>
          </a:p>
        </p:txBody>
      </p:sp>
    </p:spTree>
    <p:extLst>
      <p:ext uri="{BB962C8B-B14F-4D97-AF65-F5344CB8AC3E}">
        <p14:creationId xmlns:p14="http://schemas.microsoft.com/office/powerpoint/2010/main" val="26450519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Dados </a:t>
            </a:r>
            <a:r>
              <a:rPr lang="en-US" dirty="0" err="1"/>
              <a:t>úteis</a:t>
            </a:r>
            <a:r>
              <a:rPr lang="en-US" dirty="0"/>
              <a:t> a </a:t>
            </a:r>
            <a:r>
              <a:rPr lang="en-US" dirty="0" err="1"/>
              <a:t>recolher</a:t>
            </a:r>
            <a:r>
              <a:rPr lang="en-US" dirty="0"/>
              <a:t> </a:t>
            </a:r>
            <a:r>
              <a:rPr lang="en-US" dirty="0" err="1"/>
              <a:t>em</a:t>
            </a:r>
            <a:r>
              <a:rPr lang="en-US" dirty="0"/>
              <a:t>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81</a:t>
            </a:fld>
            <a:endParaRPr lang="en-US" dirty="0"/>
          </a:p>
        </p:txBody>
      </p:sp>
      <p:sp>
        <p:nvSpPr>
          <p:cNvPr id="7" name="Content Placeholder 6"/>
          <p:cNvSpPr>
            <a:spLocks noGrp="1"/>
          </p:cNvSpPr>
          <p:nvPr>
            <p:ph sz="quarter" idx="1"/>
          </p:nvPr>
        </p:nvSpPr>
        <p:spPr/>
        <p:txBody>
          <a:bodyPr>
            <a:normAutofit/>
          </a:bodyPr>
          <a:lstStyle/>
          <a:p>
            <a:r>
              <a:rPr lang="en-US" dirty="0" err="1"/>
              <a:t>Ficheiros</a:t>
            </a:r>
            <a:r>
              <a:rPr lang="en-US" dirty="0"/>
              <a:t> e </a:t>
            </a:r>
            <a:r>
              <a:rPr lang="en-US" dirty="0" err="1"/>
              <a:t>ligações</a:t>
            </a:r>
            <a:r>
              <a:rPr lang="en-US" dirty="0"/>
              <a:t> </a:t>
            </a:r>
            <a:r>
              <a:rPr lang="en-US" dirty="0" err="1"/>
              <a:t>rede</a:t>
            </a:r>
            <a:endParaRPr lang="en-US" dirty="0"/>
          </a:p>
          <a:p>
            <a:pPr lvl="1"/>
            <a:r>
              <a:rPr lang="en-US" dirty="0"/>
              <a:t>List open files</a:t>
            </a:r>
          </a:p>
          <a:p>
            <a:pPr lvl="2"/>
            <a:r>
              <a:rPr lang="en-US" dirty="0" err="1"/>
              <a:t>lsof</a:t>
            </a:r>
            <a:r>
              <a:rPr lang="en-US" dirty="0"/>
              <a:t> -</a:t>
            </a:r>
            <a:r>
              <a:rPr lang="en-US" dirty="0" err="1"/>
              <a:t>nDr</a:t>
            </a:r>
            <a:endParaRPr lang="en-US" dirty="0"/>
          </a:p>
          <a:p>
            <a:pPr lvl="1"/>
            <a:r>
              <a:rPr lang="en-US" dirty="0"/>
              <a:t>List network connections</a:t>
            </a:r>
          </a:p>
          <a:p>
            <a:pPr lvl="2"/>
            <a:r>
              <a:rPr lang="en-US" dirty="0" err="1"/>
              <a:t>netstat</a:t>
            </a:r>
            <a:r>
              <a:rPr lang="en-US" dirty="0"/>
              <a:t> -nap</a:t>
            </a:r>
          </a:p>
          <a:p>
            <a:pPr lvl="1"/>
            <a:r>
              <a:rPr lang="en-US" dirty="0"/>
              <a:t>List network routes</a:t>
            </a:r>
          </a:p>
          <a:p>
            <a:pPr lvl="2"/>
            <a:r>
              <a:rPr lang="en-US" dirty="0" err="1"/>
              <a:t>netstat</a:t>
            </a:r>
            <a:r>
              <a:rPr lang="en-US" dirty="0"/>
              <a:t> -nr</a:t>
            </a:r>
          </a:p>
          <a:p>
            <a:pPr lvl="1"/>
            <a:r>
              <a:rPr lang="en-US" dirty="0"/>
              <a:t>List deleted and open files</a:t>
            </a:r>
          </a:p>
          <a:p>
            <a:pPr lvl="2"/>
            <a:r>
              <a:rPr lang="en-US" dirty="0" err="1"/>
              <a:t>ils</a:t>
            </a:r>
            <a:r>
              <a:rPr lang="en-US" dirty="0"/>
              <a:t> -0 /</a:t>
            </a:r>
            <a:r>
              <a:rPr lang="en-US" dirty="0" err="1"/>
              <a:t>dev</a:t>
            </a:r>
            <a:r>
              <a:rPr lang="en-US" dirty="0"/>
              <a:t>/</a:t>
            </a:r>
            <a:r>
              <a:rPr lang="en-US" dirty="0" err="1"/>
              <a:t>hdaN</a:t>
            </a:r>
            <a:endParaRPr lang="en-US" dirty="0"/>
          </a:p>
          <a:p>
            <a:pPr lvl="1"/>
            <a:r>
              <a:rPr lang="en-US" dirty="0"/>
              <a:t>List network </a:t>
            </a:r>
            <a:r>
              <a:rPr lang="en-US" dirty="0" err="1"/>
              <a:t>addressess</a:t>
            </a:r>
            <a:endParaRPr lang="en-US" dirty="0"/>
          </a:p>
          <a:p>
            <a:pPr lvl="2"/>
            <a:r>
              <a:rPr lang="en-US" dirty="0" err="1"/>
              <a:t>ifconfig</a:t>
            </a:r>
            <a:endParaRPr lang="en-US" dirty="0"/>
          </a:p>
        </p:txBody>
      </p:sp>
      <p:sp>
        <p:nvSpPr>
          <p:cNvPr id="8" name="Content Placeholder 7"/>
          <p:cNvSpPr>
            <a:spLocks noGrp="1"/>
          </p:cNvSpPr>
          <p:nvPr>
            <p:ph sz="quarter" idx="2"/>
          </p:nvPr>
        </p:nvSpPr>
        <p:spPr/>
        <p:txBody>
          <a:bodyPr>
            <a:normAutofit/>
          </a:bodyPr>
          <a:lstStyle/>
          <a:p>
            <a:r>
              <a:rPr lang="en-US" dirty="0" err="1"/>
              <a:t>Processos</a:t>
            </a:r>
            <a:endParaRPr lang="en-US" dirty="0"/>
          </a:p>
          <a:p>
            <a:pPr lvl="1"/>
            <a:r>
              <a:rPr lang="en-US" dirty="0"/>
              <a:t>List processes</a:t>
            </a:r>
          </a:p>
          <a:p>
            <a:pPr lvl="2"/>
            <a:r>
              <a:rPr lang="en-US" dirty="0" err="1"/>
              <a:t>ps</a:t>
            </a:r>
            <a:r>
              <a:rPr lang="en-US" dirty="0"/>
              <a:t> -</a:t>
            </a:r>
            <a:r>
              <a:rPr lang="en-US" dirty="0" err="1"/>
              <a:t>auxl</a:t>
            </a:r>
            <a:r>
              <a:rPr lang="en-US" dirty="0"/>
              <a:t> | $</a:t>
            </a:r>
            <a:r>
              <a:rPr lang="en-US" dirty="0" err="1"/>
              <a:t>nc</a:t>
            </a:r>
            <a:r>
              <a:rPr lang="en-US" dirty="0"/>
              <a:t> # </a:t>
            </a:r>
            <a:r>
              <a:rPr lang="en-US" dirty="0" err="1"/>
              <a:t>linux</a:t>
            </a:r>
            <a:r>
              <a:rPr lang="en-US" dirty="0"/>
              <a:t>: suspect processes</a:t>
            </a:r>
          </a:p>
          <a:p>
            <a:pPr lvl="1"/>
            <a:r>
              <a:rPr lang="en-US" dirty="0"/>
              <a:t>Capture process memory</a:t>
            </a:r>
          </a:p>
          <a:p>
            <a:pPr lvl="2"/>
            <a:r>
              <a:rPr lang="en-US" dirty="0" err="1"/>
              <a:t>pcat</a:t>
            </a:r>
            <a:r>
              <a:rPr lang="en-US" dirty="0"/>
              <a:t> &lt;PID&gt;</a:t>
            </a:r>
          </a:p>
          <a:p>
            <a:pPr lvl="2"/>
            <a:endParaRPr lang="en-US" dirty="0"/>
          </a:p>
          <a:p>
            <a:r>
              <a:rPr lang="en-US" dirty="0" err="1"/>
              <a:t>Utilizadores</a:t>
            </a:r>
            <a:endParaRPr lang="en-US" dirty="0"/>
          </a:p>
          <a:p>
            <a:pPr lvl="1"/>
            <a:r>
              <a:rPr lang="en-US" dirty="0"/>
              <a:t>List active users</a:t>
            </a:r>
          </a:p>
          <a:p>
            <a:pPr lvl="2"/>
            <a:r>
              <a:rPr lang="en-US" dirty="0"/>
              <a:t>who -</a:t>
            </a:r>
            <a:r>
              <a:rPr lang="en-US" dirty="0" err="1"/>
              <a:t>iHl</a:t>
            </a:r>
            <a:endParaRPr lang="en-US" dirty="0"/>
          </a:p>
          <a:p>
            <a:pPr lvl="1"/>
            <a:r>
              <a:rPr lang="en-US" dirty="0"/>
              <a:t>Obtain system information</a:t>
            </a:r>
          </a:p>
          <a:p>
            <a:pPr lvl="2"/>
            <a:r>
              <a:rPr lang="en-US" dirty="0"/>
              <a:t>tar </a:t>
            </a:r>
            <a:r>
              <a:rPr lang="en-US" dirty="0" err="1"/>
              <a:t>cf</a:t>
            </a:r>
            <a:r>
              <a:rPr lang="en-US" dirty="0"/>
              <a:t> - /</a:t>
            </a:r>
            <a:r>
              <a:rPr lang="en-US" dirty="0" err="1"/>
              <a:t>proc</a:t>
            </a:r>
            <a:endParaRPr lang="en-US" dirty="0"/>
          </a:p>
        </p:txBody>
      </p:sp>
    </p:spTree>
    <p:extLst>
      <p:ext uri="{BB962C8B-B14F-4D97-AF65-F5344CB8AC3E}">
        <p14:creationId xmlns:p14="http://schemas.microsoft.com/office/powerpoint/2010/main" val="37405479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Dados </a:t>
            </a:r>
            <a:r>
              <a:rPr lang="en-US" dirty="0" err="1"/>
              <a:t>úteis</a:t>
            </a:r>
            <a:r>
              <a:rPr lang="en-US" dirty="0"/>
              <a:t> a </a:t>
            </a:r>
            <a:r>
              <a:rPr lang="en-US" dirty="0" err="1"/>
              <a:t>recolher</a:t>
            </a:r>
            <a:r>
              <a:rPr lang="en-US" dirty="0"/>
              <a:t> </a:t>
            </a:r>
            <a:r>
              <a:rPr lang="en-US" dirty="0" err="1"/>
              <a:t>em</a:t>
            </a:r>
            <a:r>
              <a:rPr lang="en-US" dirty="0"/>
              <a:t>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82</a:t>
            </a:fld>
            <a:endParaRPr lang="en-US" dirty="0"/>
          </a:p>
        </p:txBody>
      </p:sp>
      <p:sp>
        <p:nvSpPr>
          <p:cNvPr id="7" name="Content Placeholder 6"/>
          <p:cNvSpPr>
            <a:spLocks noGrp="1"/>
          </p:cNvSpPr>
          <p:nvPr>
            <p:ph sz="quarter" idx="1"/>
          </p:nvPr>
        </p:nvSpPr>
        <p:spPr>
          <a:xfrm>
            <a:off x="457200" y="1219200"/>
            <a:ext cx="4174998" cy="4343400"/>
          </a:xfrm>
        </p:spPr>
        <p:txBody>
          <a:bodyPr>
            <a:normAutofit fontScale="85000" lnSpcReduction="10000"/>
          </a:bodyPr>
          <a:lstStyle/>
          <a:p>
            <a:r>
              <a:rPr lang="en-US" dirty="0" err="1"/>
              <a:t>Memória</a:t>
            </a:r>
            <a:endParaRPr lang="en-US" dirty="0"/>
          </a:p>
          <a:p>
            <a:pPr lvl="1"/>
            <a:r>
              <a:rPr lang="en-US" dirty="0"/>
              <a:t>Memory dump</a:t>
            </a:r>
          </a:p>
          <a:p>
            <a:pPr lvl="2"/>
            <a:r>
              <a:rPr lang="en-US" dirty="0"/>
              <a:t>volatility</a:t>
            </a:r>
          </a:p>
          <a:p>
            <a:pPr lvl="1"/>
            <a:r>
              <a:rPr lang="en-US" dirty="0"/>
              <a:t>Swap space</a:t>
            </a:r>
          </a:p>
          <a:p>
            <a:pPr lvl="2"/>
            <a:r>
              <a:rPr lang="en-US" dirty="0" err="1"/>
              <a:t>dd</a:t>
            </a:r>
            <a:r>
              <a:rPr lang="en-US" dirty="0"/>
              <a:t> if=/</a:t>
            </a:r>
            <a:r>
              <a:rPr lang="en-US" dirty="0" err="1"/>
              <a:t>dev</a:t>
            </a:r>
            <a:r>
              <a:rPr lang="en-US" dirty="0"/>
              <a:t>/</a:t>
            </a:r>
            <a:r>
              <a:rPr lang="en-US" dirty="0" err="1"/>
              <a:t>SWAPdev</a:t>
            </a:r>
            <a:r>
              <a:rPr lang="en-US" dirty="0"/>
              <a:t> </a:t>
            </a:r>
            <a:r>
              <a:rPr lang="en-US" dirty="0" err="1"/>
              <a:t>bs</a:t>
            </a:r>
            <a:r>
              <a:rPr lang="en-US" dirty="0"/>
              <a:t>=2k</a:t>
            </a:r>
          </a:p>
          <a:p>
            <a:pPr lvl="2"/>
            <a:endParaRPr lang="en-US" dirty="0"/>
          </a:p>
          <a:p>
            <a:r>
              <a:rPr lang="en-US" dirty="0"/>
              <a:t>Volumes, </a:t>
            </a:r>
            <a:r>
              <a:rPr lang="en-US" dirty="0" err="1"/>
              <a:t>sistemas</a:t>
            </a:r>
            <a:r>
              <a:rPr lang="en-US" dirty="0"/>
              <a:t> de </a:t>
            </a:r>
            <a:r>
              <a:rPr lang="en-US" dirty="0" err="1"/>
              <a:t>ficheiros</a:t>
            </a:r>
            <a:endParaRPr lang="en-US" dirty="0"/>
          </a:p>
          <a:p>
            <a:pPr lvl="1"/>
            <a:r>
              <a:rPr lang="en-US" dirty="0"/>
              <a:t>Encrypted volumes</a:t>
            </a:r>
          </a:p>
          <a:p>
            <a:pPr lvl="2"/>
            <a:r>
              <a:rPr lang="en-US" dirty="0" err="1"/>
              <a:t>dd</a:t>
            </a:r>
            <a:r>
              <a:rPr lang="en-US" dirty="0"/>
              <a:t> if=/</a:t>
            </a:r>
            <a:r>
              <a:rPr lang="en-US" dirty="0" err="1"/>
              <a:t>dev</a:t>
            </a:r>
            <a:r>
              <a:rPr lang="en-US" dirty="0"/>
              <a:t>/</a:t>
            </a:r>
            <a:r>
              <a:rPr lang="en-US" dirty="0" err="1"/>
              <a:t>hdaN</a:t>
            </a:r>
            <a:r>
              <a:rPr lang="en-US" dirty="0"/>
              <a:t> </a:t>
            </a:r>
            <a:r>
              <a:rPr lang="en-US" dirty="0" err="1"/>
              <a:t>bs</a:t>
            </a:r>
            <a:r>
              <a:rPr lang="en-US" dirty="0"/>
              <a:t>=2k</a:t>
            </a:r>
          </a:p>
          <a:p>
            <a:pPr lvl="1"/>
            <a:r>
              <a:rPr lang="en-US" dirty="0"/>
              <a:t>Temporary partitions</a:t>
            </a:r>
          </a:p>
          <a:p>
            <a:pPr lvl="2"/>
            <a:r>
              <a:rPr lang="en-US" dirty="0" err="1"/>
              <a:t>dd</a:t>
            </a:r>
            <a:r>
              <a:rPr lang="en-US" dirty="0"/>
              <a:t> if=/</a:t>
            </a:r>
            <a:r>
              <a:rPr lang="en-US" dirty="0" err="1"/>
              <a:t>dev</a:t>
            </a:r>
            <a:r>
              <a:rPr lang="en-US" dirty="0"/>
              <a:t>/</a:t>
            </a:r>
            <a:r>
              <a:rPr lang="en-US" dirty="0" err="1"/>
              <a:t>TMPdev</a:t>
            </a:r>
            <a:r>
              <a:rPr lang="en-US" dirty="0"/>
              <a:t> </a:t>
            </a:r>
            <a:r>
              <a:rPr lang="en-US" dirty="0" err="1"/>
              <a:t>bs</a:t>
            </a:r>
            <a:r>
              <a:rPr lang="en-US" dirty="0"/>
              <a:t>=2k</a:t>
            </a:r>
          </a:p>
          <a:p>
            <a:pPr lvl="1"/>
            <a:r>
              <a:rPr lang="en-US" dirty="0"/>
              <a:t>File access times</a:t>
            </a:r>
          </a:p>
          <a:p>
            <a:pPr lvl="2"/>
            <a:r>
              <a:rPr lang="en-US" dirty="0" err="1"/>
              <a:t>ls</a:t>
            </a:r>
            <a:r>
              <a:rPr lang="en-US" dirty="0"/>
              <a:t> -</a:t>
            </a:r>
            <a:r>
              <a:rPr lang="en-US" dirty="0" err="1"/>
              <a:t>alRu</a:t>
            </a:r>
            <a:endParaRPr lang="en-US" dirty="0"/>
          </a:p>
        </p:txBody>
      </p:sp>
      <p:sp>
        <p:nvSpPr>
          <p:cNvPr id="8" name="Content Placeholder 7"/>
          <p:cNvSpPr>
            <a:spLocks noGrp="1"/>
          </p:cNvSpPr>
          <p:nvPr>
            <p:ph sz="quarter" idx="2"/>
          </p:nvPr>
        </p:nvSpPr>
        <p:spPr>
          <a:xfrm>
            <a:off x="4632198" y="1216152"/>
            <a:ext cx="4041648" cy="4343400"/>
          </a:xfrm>
        </p:spPr>
        <p:txBody>
          <a:bodyPr>
            <a:normAutofit fontScale="85000" lnSpcReduction="10000"/>
          </a:bodyPr>
          <a:lstStyle/>
          <a:p>
            <a:r>
              <a:rPr lang="en-US" dirty="0" err="1"/>
              <a:t>Estruturas</a:t>
            </a:r>
            <a:r>
              <a:rPr lang="en-US" dirty="0"/>
              <a:t> do OS</a:t>
            </a:r>
          </a:p>
          <a:p>
            <a:pPr lvl="1"/>
            <a:r>
              <a:rPr lang="en-US" dirty="0"/>
              <a:t>Windows registry</a:t>
            </a:r>
          </a:p>
          <a:p>
            <a:pPr lvl="1"/>
            <a:r>
              <a:rPr lang="en-US" dirty="0"/>
              <a:t>Windows event log</a:t>
            </a:r>
          </a:p>
          <a:p>
            <a:pPr lvl="1"/>
            <a:endParaRPr lang="en-US" dirty="0"/>
          </a:p>
          <a:p>
            <a:r>
              <a:rPr lang="en-US" dirty="0" err="1"/>
              <a:t>Aplicações</a:t>
            </a:r>
            <a:endParaRPr lang="en-US" dirty="0"/>
          </a:p>
          <a:p>
            <a:pPr lvl="1"/>
            <a:r>
              <a:rPr lang="en-US" dirty="0"/>
              <a:t>Browsers</a:t>
            </a:r>
          </a:p>
          <a:p>
            <a:pPr lvl="2"/>
            <a:r>
              <a:rPr lang="en-US" dirty="0"/>
              <a:t>Password caches</a:t>
            </a:r>
          </a:p>
          <a:p>
            <a:pPr lvl="2"/>
            <a:r>
              <a:rPr lang="en-US" dirty="0"/>
              <a:t>Web cache</a:t>
            </a:r>
          </a:p>
          <a:p>
            <a:pPr lvl="1"/>
            <a:r>
              <a:rPr lang="en-US" dirty="0"/>
              <a:t>Cloud applications</a:t>
            </a:r>
          </a:p>
          <a:p>
            <a:pPr lvl="2"/>
            <a:r>
              <a:rPr lang="en-US" dirty="0" err="1"/>
              <a:t>Dropbox</a:t>
            </a:r>
            <a:r>
              <a:rPr lang="en-US" dirty="0"/>
              <a:t>, Google Drive</a:t>
            </a:r>
          </a:p>
          <a:p>
            <a:pPr lvl="1"/>
            <a:r>
              <a:rPr lang="en-US" dirty="0"/>
              <a:t>Messaging &amp; social networks</a:t>
            </a:r>
          </a:p>
          <a:p>
            <a:pPr lvl="2"/>
            <a:r>
              <a:rPr lang="en-US" dirty="0"/>
              <a:t>Email clients</a:t>
            </a:r>
          </a:p>
          <a:p>
            <a:pPr lvl="2"/>
            <a:r>
              <a:rPr lang="en-US" dirty="0"/>
              <a:t>Facebook and Twitter accounts</a:t>
            </a:r>
          </a:p>
        </p:txBody>
      </p:sp>
      <p:sp>
        <p:nvSpPr>
          <p:cNvPr id="6" name="Rectangle 5"/>
          <p:cNvSpPr/>
          <p:nvPr/>
        </p:nvSpPr>
        <p:spPr>
          <a:xfrm>
            <a:off x="1219200" y="5715000"/>
            <a:ext cx="70104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Que dados </a:t>
            </a:r>
            <a:r>
              <a:rPr lang="en-US" dirty="0" err="1"/>
              <a:t>recolher</a:t>
            </a:r>
            <a:r>
              <a:rPr lang="en-US" dirty="0"/>
              <a:t> </a:t>
            </a:r>
            <a:r>
              <a:rPr lang="en-US" dirty="0" err="1"/>
              <a:t>depende</a:t>
            </a:r>
            <a:r>
              <a:rPr lang="en-US" dirty="0"/>
              <a:t> do </a:t>
            </a:r>
            <a:r>
              <a:rPr lang="en-US" dirty="0" err="1"/>
              <a:t>caso</a:t>
            </a:r>
            <a:r>
              <a:rPr lang="en-US" dirty="0"/>
              <a:t> </a:t>
            </a:r>
            <a:r>
              <a:rPr lang="en-US" dirty="0" err="1"/>
              <a:t>em</a:t>
            </a:r>
            <a:r>
              <a:rPr lang="en-US" dirty="0"/>
              <a:t> </a:t>
            </a:r>
            <a:r>
              <a:rPr lang="en-US" dirty="0" err="1"/>
              <a:t>análise</a:t>
            </a:r>
            <a:endParaRPr lang="en-US" dirty="0"/>
          </a:p>
        </p:txBody>
      </p:sp>
    </p:spTree>
    <p:extLst>
      <p:ext uri="{BB962C8B-B14F-4D97-AF65-F5344CB8AC3E}">
        <p14:creationId xmlns:p14="http://schemas.microsoft.com/office/powerpoint/2010/main" val="507132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Análise</a:t>
            </a:r>
            <a:r>
              <a:rPr lang="en-US" dirty="0"/>
              <a:t> de </a:t>
            </a:r>
            <a:r>
              <a:rPr lang="en-US" dirty="0" err="1"/>
              <a:t>risco</a:t>
            </a:r>
            <a:r>
              <a:rPr lang="en-US" dirty="0"/>
              <a:t> antes de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83</a:t>
            </a:fld>
            <a:endParaRPr lang="en-US" dirty="0"/>
          </a:p>
        </p:txBody>
      </p:sp>
      <p:sp>
        <p:nvSpPr>
          <p:cNvPr id="6" name="Content Placeholder 5"/>
          <p:cNvSpPr>
            <a:spLocks noGrp="1"/>
          </p:cNvSpPr>
          <p:nvPr>
            <p:ph sz="quarter" idx="1"/>
          </p:nvPr>
        </p:nvSpPr>
        <p:spPr>
          <a:xfrm>
            <a:off x="457200" y="1219200"/>
            <a:ext cx="8229600" cy="4419600"/>
          </a:xfrm>
        </p:spPr>
        <p:txBody>
          <a:bodyPr>
            <a:normAutofit fontScale="92500"/>
          </a:bodyPr>
          <a:lstStyle/>
          <a:p>
            <a:pPr lvl="5"/>
            <a:endParaRPr lang="en-US" dirty="0"/>
          </a:p>
          <a:p>
            <a:r>
              <a:rPr lang="en-US" b="1" dirty="0" err="1"/>
              <a:t>Tipos</a:t>
            </a:r>
            <a:r>
              <a:rPr lang="en-US" b="1" dirty="0"/>
              <a:t> de </a:t>
            </a:r>
            <a:r>
              <a:rPr lang="en-US" b="1" dirty="0" err="1"/>
              <a:t>informação</a:t>
            </a:r>
            <a:r>
              <a:rPr lang="en-US" b="1" dirty="0"/>
              <a:t> </a:t>
            </a:r>
            <a:r>
              <a:rPr lang="en-US" dirty="0" err="1"/>
              <a:t>relevantes</a:t>
            </a:r>
            <a:endParaRPr lang="en-US" dirty="0"/>
          </a:p>
          <a:p>
            <a:pPr lvl="1"/>
            <a:r>
              <a:rPr lang="en-US" dirty="0"/>
              <a:t>Ex. </a:t>
            </a:r>
            <a:r>
              <a:rPr lang="en-US" dirty="0" err="1"/>
              <a:t>Memória</a:t>
            </a:r>
            <a:r>
              <a:rPr lang="en-US" dirty="0"/>
              <a:t> </a:t>
            </a:r>
            <a:r>
              <a:rPr lang="en-US" dirty="0" err="1"/>
              <a:t>contém</a:t>
            </a:r>
            <a:r>
              <a:rPr lang="en-US" dirty="0"/>
              <a:t>: </a:t>
            </a:r>
            <a:r>
              <a:rPr lang="en-US" dirty="0" err="1"/>
              <a:t>aplicações</a:t>
            </a:r>
            <a:r>
              <a:rPr lang="en-US" dirty="0"/>
              <a:t> </a:t>
            </a:r>
            <a:r>
              <a:rPr lang="en-US" dirty="0" err="1"/>
              <a:t>decifradas</a:t>
            </a:r>
            <a:r>
              <a:rPr lang="en-US" dirty="0"/>
              <a:t>, </a:t>
            </a:r>
            <a:r>
              <a:rPr lang="en-US" dirty="0" err="1"/>
              <a:t>chaves</a:t>
            </a:r>
            <a:r>
              <a:rPr lang="en-US" dirty="0"/>
              <a:t> </a:t>
            </a:r>
            <a:r>
              <a:rPr lang="en-US" dirty="0" err="1"/>
              <a:t>criptográficas</a:t>
            </a:r>
            <a:r>
              <a:rPr lang="en-US" dirty="0"/>
              <a:t>, passwords, dados </a:t>
            </a:r>
            <a:r>
              <a:rPr lang="en-US" dirty="0" err="1"/>
              <a:t>ainda</a:t>
            </a:r>
            <a:r>
              <a:rPr lang="en-US" dirty="0"/>
              <a:t> </a:t>
            </a:r>
            <a:r>
              <a:rPr lang="en-US" dirty="0" err="1"/>
              <a:t>não</a:t>
            </a:r>
            <a:r>
              <a:rPr lang="en-US" dirty="0"/>
              <a:t> </a:t>
            </a:r>
            <a:r>
              <a:rPr lang="en-US" dirty="0" err="1"/>
              <a:t>colocados</a:t>
            </a:r>
            <a:r>
              <a:rPr lang="en-US" dirty="0"/>
              <a:t> </a:t>
            </a:r>
            <a:r>
              <a:rPr lang="en-US" dirty="0" err="1"/>
              <a:t>em</a:t>
            </a:r>
            <a:r>
              <a:rPr lang="en-US" dirty="0"/>
              <a:t> disco, etc.</a:t>
            </a:r>
          </a:p>
          <a:p>
            <a:pPr lvl="4"/>
            <a:endParaRPr lang="en-US" dirty="0"/>
          </a:p>
          <a:p>
            <a:r>
              <a:rPr lang="en-US" dirty="0" err="1"/>
              <a:t>Pode</a:t>
            </a:r>
            <a:r>
              <a:rPr lang="en-US" dirty="0"/>
              <a:t> </a:t>
            </a:r>
            <a:r>
              <a:rPr lang="en-US" dirty="0" err="1"/>
              <a:t>ser</a:t>
            </a:r>
            <a:r>
              <a:rPr lang="en-US" dirty="0"/>
              <a:t> </a:t>
            </a:r>
            <a:r>
              <a:rPr lang="en-US" dirty="0" err="1"/>
              <a:t>importante</a:t>
            </a:r>
            <a:r>
              <a:rPr lang="en-US" dirty="0"/>
              <a:t> </a:t>
            </a:r>
            <a:r>
              <a:rPr lang="en-US" dirty="0" err="1"/>
              <a:t>ver</a:t>
            </a:r>
            <a:r>
              <a:rPr lang="en-US" dirty="0"/>
              <a:t> se vale a </a:t>
            </a:r>
            <a:r>
              <a:rPr lang="en-US" dirty="0" err="1"/>
              <a:t>pena</a:t>
            </a:r>
            <a:r>
              <a:rPr lang="en-US" dirty="0"/>
              <a:t> </a:t>
            </a:r>
            <a:r>
              <a:rPr lang="en-US" dirty="0" err="1"/>
              <a:t>terminar</a:t>
            </a:r>
            <a:r>
              <a:rPr lang="en-US" dirty="0"/>
              <a:t> </a:t>
            </a:r>
            <a:r>
              <a:rPr lang="en-US" dirty="0" err="1"/>
              <a:t>certas</a:t>
            </a:r>
            <a:r>
              <a:rPr lang="en-US" dirty="0"/>
              <a:t> </a:t>
            </a:r>
            <a:r>
              <a:rPr lang="en-US" dirty="0" err="1"/>
              <a:t>aplicações</a:t>
            </a:r>
            <a:r>
              <a:rPr lang="en-US" dirty="0"/>
              <a:t>, mas </a:t>
            </a:r>
            <a:r>
              <a:rPr lang="en-US" dirty="0" err="1"/>
              <a:t>é</a:t>
            </a:r>
            <a:r>
              <a:rPr lang="en-US" dirty="0"/>
              <a:t> </a:t>
            </a:r>
            <a:r>
              <a:rPr lang="en-US" dirty="0" err="1"/>
              <a:t>necessário</a:t>
            </a:r>
            <a:r>
              <a:rPr lang="en-US" dirty="0"/>
              <a:t> saber o que se </a:t>
            </a:r>
            <a:r>
              <a:rPr lang="en-US" dirty="0" err="1"/>
              <a:t>faz</a:t>
            </a:r>
            <a:endParaRPr lang="en-US" dirty="0"/>
          </a:p>
          <a:p>
            <a:pPr lvl="1"/>
            <a:endParaRPr lang="en-US" dirty="0"/>
          </a:p>
          <a:p>
            <a:pPr lvl="1"/>
            <a:r>
              <a:rPr lang="en-US" dirty="0" err="1"/>
              <a:t>Fechar</a:t>
            </a:r>
            <a:r>
              <a:rPr lang="en-US" dirty="0"/>
              <a:t> o Microsoft Internet Explorer </a:t>
            </a:r>
            <a:r>
              <a:rPr lang="en-US" dirty="0" err="1"/>
              <a:t>coloca</a:t>
            </a:r>
            <a:r>
              <a:rPr lang="en-US" dirty="0"/>
              <a:t> </a:t>
            </a:r>
            <a:r>
              <a:rPr lang="en-US" dirty="0" err="1"/>
              <a:t>todos</a:t>
            </a:r>
            <a:r>
              <a:rPr lang="en-US" dirty="0"/>
              <a:t> </a:t>
            </a:r>
            <a:r>
              <a:rPr lang="en-US" dirty="0" err="1"/>
              <a:t>os</a:t>
            </a:r>
            <a:r>
              <a:rPr lang="en-US" dirty="0"/>
              <a:t> dados </a:t>
            </a:r>
            <a:r>
              <a:rPr lang="en-US" dirty="0" err="1"/>
              <a:t>em</a:t>
            </a:r>
            <a:r>
              <a:rPr lang="en-US" dirty="0"/>
              <a:t> disco, </a:t>
            </a:r>
            <a:r>
              <a:rPr lang="en-US" dirty="0" err="1"/>
              <a:t>pode</a:t>
            </a:r>
            <a:r>
              <a:rPr lang="en-US" dirty="0"/>
              <a:t> </a:t>
            </a:r>
            <a:r>
              <a:rPr lang="en-US" dirty="0" err="1"/>
              <a:t>ser</a:t>
            </a:r>
            <a:r>
              <a:rPr lang="en-US" dirty="0"/>
              <a:t> </a:t>
            </a:r>
            <a:r>
              <a:rPr lang="en-US" dirty="0" err="1"/>
              <a:t>útil</a:t>
            </a:r>
            <a:r>
              <a:rPr lang="en-US" dirty="0"/>
              <a:t> para </a:t>
            </a:r>
            <a:r>
              <a:rPr lang="en-US" dirty="0" err="1"/>
              <a:t>evitar</a:t>
            </a:r>
            <a:r>
              <a:rPr lang="en-US" dirty="0"/>
              <a:t> </a:t>
            </a:r>
            <a:r>
              <a:rPr lang="en-US" dirty="0" err="1"/>
              <a:t>perda</a:t>
            </a:r>
            <a:r>
              <a:rPr lang="en-US" dirty="0"/>
              <a:t> de dados</a:t>
            </a:r>
          </a:p>
          <a:p>
            <a:pPr lvl="1"/>
            <a:r>
              <a:rPr lang="en-US" dirty="0"/>
              <a:t>Mas </a:t>
            </a:r>
            <a:r>
              <a:rPr lang="en-US" dirty="0" err="1"/>
              <a:t>fechar</a:t>
            </a:r>
            <a:r>
              <a:rPr lang="en-US" dirty="0"/>
              <a:t> o </a:t>
            </a:r>
            <a:r>
              <a:rPr lang="en-US" dirty="0" err="1"/>
              <a:t>KaZaA</a:t>
            </a:r>
            <a:r>
              <a:rPr lang="en-US" dirty="0"/>
              <a:t>, </a:t>
            </a:r>
            <a:r>
              <a:rPr lang="en-US" dirty="0" err="1"/>
              <a:t>pode</a:t>
            </a:r>
            <a:r>
              <a:rPr lang="en-US" dirty="0"/>
              <a:t> </a:t>
            </a:r>
            <a:r>
              <a:rPr lang="en-US" dirty="0" err="1"/>
              <a:t>resultar</a:t>
            </a:r>
            <a:r>
              <a:rPr lang="en-US" dirty="0"/>
              <a:t> </a:t>
            </a:r>
            <a:r>
              <a:rPr lang="en-US" dirty="0" err="1"/>
              <a:t>em</a:t>
            </a:r>
            <a:r>
              <a:rPr lang="en-US" dirty="0"/>
              <a:t> </a:t>
            </a:r>
            <a:r>
              <a:rPr lang="en-US" dirty="0" err="1"/>
              <a:t>perda</a:t>
            </a:r>
            <a:r>
              <a:rPr lang="en-US" dirty="0"/>
              <a:t> de dados</a:t>
            </a:r>
          </a:p>
        </p:txBody>
      </p:sp>
    </p:spTree>
    <p:extLst>
      <p:ext uri="{BB962C8B-B14F-4D97-AF65-F5344CB8AC3E}">
        <p14:creationId xmlns:p14="http://schemas.microsoft.com/office/powerpoint/2010/main" val="2198827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a:t>
            </a:r>
            <a:r>
              <a:rPr lang="en-US" dirty="0" err="1"/>
              <a:t>ordem</a:t>
            </a:r>
            <a:r>
              <a:rPr lang="en-US" dirty="0"/>
              <a:t> </a:t>
            </a:r>
            <a:r>
              <a:rPr lang="en-US" dirty="0" err="1"/>
              <a:t>recolher</a:t>
            </a:r>
            <a:r>
              <a:rPr lang="en-US" dirty="0"/>
              <a:t> a </a:t>
            </a:r>
            <a:r>
              <a:rPr lang="en-US" dirty="0" err="1"/>
              <a:t>prova</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84</a:t>
            </a:fld>
            <a:endParaRPr lang="en-US" dirty="0"/>
          </a:p>
        </p:txBody>
      </p:sp>
      <p:sp>
        <p:nvSpPr>
          <p:cNvPr id="6" name="Content Placeholder 5"/>
          <p:cNvSpPr>
            <a:spLocks noGrp="1"/>
          </p:cNvSpPr>
          <p:nvPr>
            <p:ph sz="quarter" idx="1"/>
          </p:nvPr>
        </p:nvSpPr>
        <p:spPr/>
        <p:txBody>
          <a:bodyPr>
            <a:normAutofit/>
          </a:bodyPr>
          <a:lstStyle/>
          <a:p>
            <a:endParaRPr lang="en-US" b="1" dirty="0"/>
          </a:p>
          <a:p>
            <a:r>
              <a:rPr lang="en-US" b="1" dirty="0"/>
              <a:t>Do </a:t>
            </a:r>
            <a:r>
              <a:rPr lang="en-US" b="1" dirty="0" err="1"/>
              <a:t>mais</a:t>
            </a:r>
            <a:r>
              <a:rPr lang="en-US" b="1" dirty="0"/>
              <a:t> </a:t>
            </a:r>
            <a:r>
              <a:rPr lang="en-US" b="1" dirty="0" err="1"/>
              <a:t>volátil</a:t>
            </a:r>
            <a:r>
              <a:rPr lang="en-US" b="1" dirty="0"/>
              <a:t> para o </a:t>
            </a:r>
            <a:r>
              <a:rPr lang="en-US" b="1" dirty="0" err="1"/>
              <a:t>menos</a:t>
            </a:r>
            <a:r>
              <a:rPr lang="en-US" b="1" dirty="0"/>
              <a:t> </a:t>
            </a:r>
            <a:r>
              <a:rPr lang="en-US" b="1" dirty="0" err="1"/>
              <a:t>volátil</a:t>
            </a:r>
            <a:endParaRPr lang="en-US" b="1" dirty="0"/>
          </a:p>
          <a:p>
            <a:endParaRPr lang="en-US" dirty="0"/>
          </a:p>
          <a:p>
            <a:r>
              <a:rPr lang="en-US" dirty="0" err="1"/>
              <a:t>Examplo</a:t>
            </a:r>
            <a:r>
              <a:rPr lang="en-US" dirty="0"/>
              <a:t>:</a:t>
            </a:r>
          </a:p>
          <a:p>
            <a:pPr marL="731520" lvl="1" indent="-457200">
              <a:buFont typeface="+mj-lt"/>
              <a:buAutoNum type="arabicPeriod"/>
            </a:pPr>
            <a:r>
              <a:rPr lang="en-US" dirty="0"/>
              <a:t>ARP cache</a:t>
            </a:r>
          </a:p>
          <a:p>
            <a:pPr marL="731520" lvl="1" indent="-457200">
              <a:buFont typeface="+mj-lt"/>
              <a:buAutoNum type="arabicPeriod"/>
            </a:pPr>
            <a:r>
              <a:rPr lang="en-US" dirty="0"/>
              <a:t>Process table</a:t>
            </a:r>
          </a:p>
          <a:p>
            <a:pPr marL="731520" lvl="1" indent="-457200">
              <a:buFont typeface="+mj-lt"/>
              <a:buAutoNum type="arabicPeriod"/>
            </a:pPr>
            <a:r>
              <a:rPr lang="en-US" dirty="0"/>
              <a:t>Kernel statistics and modules</a:t>
            </a:r>
          </a:p>
          <a:p>
            <a:pPr marL="731520" lvl="1" indent="-457200">
              <a:buFont typeface="+mj-lt"/>
              <a:buAutoNum type="arabicPeriod"/>
            </a:pPr>
            <a:r>
              <a:rPr lang="en-US" dirty="0"/>
              <a:t>Logs</a:t>
            </a:r>
          </a:p>
          <a:p>
            <a:pPr marL="731520" lvl="1" indent="-457200">
              <a:buFont typeface="+mj-lt"/>
              <a:buAutoNum type="arabicPeriod"/>
            </a:pPr>
            <a:r>
              <a:rPr lang="en-US" dirty="0"/>
              <a:t>User files</a:t>
            </a:r>
          </a:p>
        </p:txBody>
      </p:sp>
      <p:sp>
        <p:nvSpPr>
          <p:cNvPr id="7" name="Down Arrow 6"/>
          <p:cNvSpPr/>
          <p:nvPr/>
        </p:nvSpPr>
        <p:spPr>
          <a:xfrm>
            <a:off x="5867400" y="3276600"/>
            <a:ext cx="1066800" cy="1905000"/>
          </a:xfrm>
          <a:prstGeom prst="downArrow">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rgbClr val="955E4B"/>
              </a:solidFill>
            </a:endParaRPr>
          </a:p>
        </p:txBody>
      </p:sp>
      <p:sp>
        <p:nvSpPr>
          <p:cNvPr id="8" name="TextBox 7"/>
          <p:cNvSpPr txBox="1"/>
          <p:nvPr/>
        </p:nvSpPr>
        <p:spPr>
          <a:xfrm>
            <a:off x="6781800" y="3697069"/>
            <a:ext cx="846280" cy="646331"/>
          </a:xfrm>
          <a:prstGeom prst="rect">
            <a:avLst/>
          </a:prstGeom>
          <a:noFill/>
        </p:spPr>
        <p:txBody>
          <a:bodyPr wrap="none" rtlCol="0">
            <a:spAutoFit/>
          </a:bodyPr>
          <a:lstStyle/>
          <a:p>
            <a:r>
              <a:rPr lang="en-US" dirty="0">
                <a:solidFill>
                  <a:srgbClr val="955E4B"/>
                </a:solidFill>
              </a:rPr>
              <a:t>Least</a:t>
            </a:r>
          </a:p>
          <a:p>
            <a:r>
              <a:rPr lang="en-US" dirty="0">
                <a:solidFill>
                  <a:srgbClr val="955E4B"/>
                </a:solidFill>
              </a:rPr>
              <a:t>volatile</a:t>
            </a:r>
          </a:p>
        </p:txBody>
      </p:sp>
    </p:spTree>
    <p:extLst>
      <p:ext uri="{BB962C8B-B14F-4D97-AF65-F5344CB8AC3E}">
        <p14:creationId xmlns:p14="http://schemas.microsoft.com/office/powerpoint/2010/main" val="33126703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Sumário</a:t>
            </a:r>
            <a:r>
              <a:rPr lang="en-US" dirty="0"/>
              <a:t> de </a:t>
            </a:r>
            <a:r>
              <a:rPr lang="en-US" dirty="0" err="1"/>
              <a:t>decisões</a:t>
            </a:r>
            <a:r>
              <a:rPr lang="en-US" dirty="0"/>
              <a:t> </a:t>
            </a:r>
            <a:r>
              <a:rPr lang="en-US" dirty="0" err="1"/>
              <a:t>em</a:t>
            </a:r>
            <a:r>
              <a:rPr lang="en-US" dirty="0"/>
              <a:t>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85</a:t>
            </a:fld>
            <a:endParaRPr lang="en-US" dirty="0"/>
          </a:p>
        </p:txBody>
      </p:sp>
      <p:sp>
        <p:nvSpPr>
          <p:cNvPr id="7" name="Rectangle 6"/>
          <p:cNvSpPr/>
          <p:nvPr/>
        </p:nvSpPr>
        <p:spPr>
          <a:xfrm>
            <a:off x="2133600" y="1219200"/>
            <a:ext cx="3505200" cy="6096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Identify computer system, secure scene, and preserve trace evidence</a:t>
            </a:r>
          </a:p>
        </p:txBody>
      </p:sp>
      <p:sp>
        <p:nvSpPr>
          <p:cNvPr id="8" name="Diamond 7"/>
          <p:cNvSpPr/>
          <p:nvPr/>
        </p:nvSpPr>
        <p:spPr>
          <a:xfrm>
            <a:off x="3124200" y="2057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Diamond 8"/>
          <p:cNvSpPr/>
          <p:nvPr/>
        </p:nvSpPr>
        <p:spPr>
          <a:xfrm>
            <a:off x="5486400" y="2057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Diamond 9"/>
          <p:cNvSpPr/>
          <p:nvPr/>
        </p:nvSpPr>
        <p:spPr>
          <a:xfrm>
            <a:off x="5486400" y="36576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Diamond 10"/>
          <p:cNvSpPr/>
          <p:nvPr/>
        </p:nvSpPr>
        <p:spPr>
          <a:xfrm>
            <a:off x="7013448" y="4343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Diamond 11"/>
          <p:cNvSpPr/>
          <p:nvPr/>
        </p:nvSpPr>
        <p:spPr>
          <a:xfrm>
            <a:off x="3200400" y="54102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TextBox 12"/>
          <p:cNvSpPr txBox="1"/>
          <p:nvPr/>
        </p:nvSpPr>
        <p:spPr>
          <a:xfrm>
            <a:off x="3351276" y="2173069"/>
            <a:ext cx="1163111" cy="646331"/>
          </a:xfrm>
          <a:prstGeom prst="rect">
            <a:avLst/>
          </a:prstGeom>
          <a:noFill/>
        </p:spPr>
        <p:txBody>
          <a:bodyPr wrap="none" rtlCol="0">
            <a:spAutoFit/>
          </a:bodyPr>
          <a:lstStyle/>
          <a:p>
            <a:pPr algn="ctr"/>
            <a:r>
              <a:rPr lang="en-US" dirty="0"/>
              <a:t>Computer</a:t>
            </a:r>
          </a:p>
          <a:p>
            <a:pPr algn="ctr"/>
            <a:r>
              <a:rPr lang="en-US" dirty="0"/>
              <a:t>on?</a:t>
            </a:r>
          </a:p>
        </p:txBody>
      </p:sp>
      <p:sp>
        <p:nvSpPr>
          <p:cNvPr id="14" name="TextBox 13"/>
          <p:cNvSpPr txBox="1"/>
          <p:nvPr/>
        </p:nvSpPr>
        <p:spPr>
          <a:xfrm>
            <a:off x="5889242" y="2114382"/>
            <a:ext cx="814834" cy="646331"/>
          </a:xfrm>
          <a:prstGeom prst="rect">
            <a:avLst/>
          </a:prstGeom>
          <a:noFill/>
        </p:spPr>
        <p:txBody>
          <a:bodyPr wrap="none" rtlCol="0">
            <a:spAutoFit/>
          </a:bodyPr>
          <a:lstStyle/>
          <a:p>
            <a:pPr algn="ctr"/>
            <a:r>
              <a:rPr lang="en-US" dirty="0"/>
              <a:t>Screen</a:t>
            </a:r>
          </a:p>
          <a:p>
            <a:pPr algn="ctr"/>
            <a:r>
              <a:rPr lang="en-US" dirty="0"/>
              <a:t>saver?</a:t>
            </a:r>
          </a:p>
        </p:txBody>
      </p:sp>
      <p:sp>
        <p:nvSpPr>
          <p:cNvPr id="15" name="TextBox 14"/>
          <p:cNvSpPr txBox="1"/>
          <p:nvPr/>
        </p:nvSpPr>
        <p:spPr>
          <a:xfrm>
            <a:off x="5813752" y="3733800"/>
            <a:ext cx="873707" cy="523220"/>
          </a:xfrm>
          <a:prstGeom prst="rect">
            <a:avLst/>
          </a:prstGeom>
          <a:noFill/>
        </p:spPr>
        <p:txBody>
          <a:bodyPr wrap="none" rtlCol="0">
            <a:spAutoFit/>
          </a:bodyPr>
          <a:lstStyle/>
          <a:p>
            <a:pPr algn="ctr"/>
            <a:r>
              <a:rPr lang="en-US" sz="1400" dirty="0"/>
              <a:t>Password</a:t>
            </a:r>
          </a:p>
          <a:p>
            <a:pPr algn="ctr"/>
            <a:r>
              <a:rPr lang="en-US" sz="1400" dirty="0"/>
              <a:t>prompt?</a:t>
            </a:r>
          </a:p>
        </p:txBody>
      </p:sp>
      <p:sp>
        <p:nvSpPr>
          <p:cNvPr id="16" name="TextBox 15"/>
          <p:cNvSpPr txBox="1"/>
          <p:nvPr/>
        </p:nvSpPr>
        <p:spPr>
          <a:xfrm>
            <a:off x="7240411" y="4419600"/>
            <a:ext cx="1061659" cy="523220"/>
          </a:xfrm>
          <a:prstGeom prst="rect">
            <a:avLst/>
          </a:prstGeom>
          <a:noFill/>
        </p:spPr>
        <p:txBody>
          <a:bodyPr wrap="none" rtlCol="0">
            <a:spAutoFit/>
          </a:bodyPr>
          <a:lstStyle/>
          <a:p>
            <a:pPr algn="ctr"/>
            <a:r>
              <a:rPr lang="en-US" sz="1400" dirty="0"/>
              <a:t>Destruction</a:t>
            </a:r>
          </a:p>
          <a:p>
            <a:pPr algn="ctr"/>
            <a:r>
              <a:rPr lang="en-US" sz="1400" dirty="0"/>
              <a:t>in progress?</a:t>
            </a:r>
          </a:p>
        </p:txBody>
      </p:sp>
      <p:sp>
        <p:nvSpPr>
          <p:cNvPr id="17" name="TextBox 16"/>
          <p:cNvSpPr txBox="1"/>
          <p:nvPr/>
        </p:nvSpPr>
        <p:spPr>
          <a:xfrm>
            <a:off x="3483358" y="5572780"/>
            <a:ext cx="945679" cy="523220"/>
          </a:xfrm>
          <a:prstGeom prst="rect">
            <a:avLst/>
          </a:prstGeom>
          <a:noFill/>
        </p:spPr>
        <p:txBody>
          <a:bodyPr wrap="none" rtlCol="0">
            <a:spAutoFit/>
          </a:bodyPr>
          <a:lstStyle/>
          <a:p>
            <a:pPr algn="ctr"/>
            <a:r>
              <a:rPr lang="en-US" sz="1400" dirty="0"/>
              <a:t>Computer</a:t>
            </a:r>
          </a:p>
          <a:p>
            <a:pPr algn="ctr"/>
            <a:r>
              <a:rPr lang="en-US" sz="1400" dirty="0"/>
              <a:t>required?</a:t>
            </a:r>
          </a:p>
        </p:txBody>
      </p:sp>
      <p:sp>
        <p:nvSpPr>
          <p:cNvPr id="22" name="Rectangle 21"/>
          <p:cNvSpPr/>
          <p:nvPr/>
        </p:nvSpPr>
        <p:spPr>
          <a:xfrm>
            <a:off x="204312" y="2991018"/>
            <a:ext cx="2212848" cy="173269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9" name="TextBox 18"/>
          <p:cNvSpPr txBox="1"/>
          <p:nvPr/>
        </p:nvSpPr>
        <p:spPr>
          <a:xfrm>
            <a:off x="204313" y="2971800"/>
            <a:ext cx="2212847" cy="1754327"/>
          </a:xfrm>
          <a:prstGeom prst="rect">
            <a:avLst/>
          </a:prstGeom>
          <a:noFill/>
          <a:ln>
            <a:solidFill>
              <a:srgbClr val="000000"/>
            </a:solidFill>
          </a:ln>
        </p:spPr>
        <p:txBody>
          <a:bodyPr wrap="square" rtlCol="0">
            <a:spAutoFit/>
          </a:bodyPr>
          <a:lstStyle/>
          <a:p>
            <a:pPr algn="ctr"/>
            <a:r>
              <a:rPr lang="en-US" dirty="0"/>
              <a:t>Photograph, label, document, disconnect network, power cables. Collect peripherals, removable media, etc.</a:t>
            </a:r>
          </a:p>
        </p:txBody>
      </p:sp>
      <p:sp>
        <p:nvSpPr>
          <p:cNvPr id="23" name="Rectangle 22"/>
          <p:cNvSpPr/>
          <p:nvPr/>
        </p:nvSpPr>
        <p:spPr>
          <a:xfrm>
            <a:off x="5638800" y="5410200"/>
            <a:ext cx="3339808" cy="829797"/>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0" name="TextBox 19"/>
          <p:cNvSpPr txBox="1"/>
          <p:nvPr/>
        </p:nvSpPr>
        <p:spPr>
          <a:xfrm>
            <a:off x="5638800" y="5334000"/>
            <a:ext cx="3338284" cy="923330"/>
          </a:xfrm>
          <a:prstGeom prst="rect">
            <a:avLst/>
          </a:prstGeom>
          <a:noFill/>
        </p:spPr>
        <p:txBody>
          <a:bodyPr wrap="square" rtlCol="0">
            <a:spAutoFit/>
          </a:bodyPr>
          <a:lstStyle/>
          <a:p>
            <a:pPr algn="ctr"/>
            <a:r>
              <a:rPr lang="en-US" dirty="0"/>
              <a:t>Document screen, system time, and network activity. Preserve volatile data if needed </a:t>
            </a:r>
          </a:p>
        </p:txBody>
      </p:sp>
      <p:sp>
        <p:nvSpPr>
          <p:cNvPr id="24" name="Rectangle 23"/>
          <p:cNvSpPr/>
          <p:nvPr/>
        </p:nvSpPr>
        <p:spPr>
          <a:xfrm>
            <a:off x="204312" y="5366266"/>
            <a:ext cx="2212848" cy="837515"/>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1" name="TextBox 20"/>
          <p:cNvSpPr txBox="1"/>
          <p:nvPr/>
        </p:nvSpPr>
        <p:spPr>
          <a:xfrm>
            <a:off x="231163" y="5325070"/>
            <a:ext cx="2212848" cy="923330"/>
          </a:xfrm>
          <a:prstGeom prst="rect">
            <a:avLst/>
          </a:prstGeom>
          <a:noFill/>
        </p:spPr>
        <p:txBody>
          <a:bodyPr wrap="square" rtlCol="0">
            <a:spAutoFit/>
          </a:bodyPr>
          <a:lstStyle/>
          <a:p>
            <a:pPr algn="ctr"/>
            <a:r>
              <a:rPr lang="en-US" dirty="0"/>
              <a:t>Collect digital evidence that is</a:t>
            </a:r>
          </a:p>
          <a:p>
            <a:pPr algn="ctr"/>
            <a:r>
              <a:rPr lang="en-US" dirty="0"/>
              <a:t>needed</a:t>
            </a:r>
          </a:p>
        </p:txBody>
      </p:sp>
      <p:sp>
        <p:nvSpPr>
          <p:cNvPr id="26" name="Rectangle 25"/>
          <p:cNvSpPr/>
          <p:nvPr/>
        </p:nvSpPr>
        <p:spPr>
          <a:xfrm>
            <a:off x="5410200" y="3048000"/>
            <a:ext cx="1676400" cy="3810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Move mouse</a:t>
            </a:r>
          </a:p>
        </p:txBody>
      </p:sp>
      <p:sp>
        <p:nvSpPr>
          <p:cNvPr id="27" name="Rectangle 26"/>
          <p:cNvSpPr/>
          <p:nvPr/>
        </p:nvSpPr>
        <p:spPr>
          <a:xfrm>
            <a:off x="3124200" y="3535055"/>
            <a:ext cx="1676400" cy="644625"/>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Disconnect power</a:t>
            </a:r>
          </a:p>
        </p:txBody>
      </p:sp>
      <p:cxnSp>
        <p:nvCxnSpPr>
          <p:cNvPr id="29" name="Elbow Connector 28"/>
          <p:cNvCxnSpPr>
            <a:stCxn id="8" idx="1"/>
            <a:endCxn id="19" idx="0"/>
          </p:cNvCxnSpPr>
          <p:nvPr/>
        </p:nvCxnSpPr>
        <p:spPr>
          <a:xfrm rot="10800000" flipV="1">
            <a:off x="1310738" y="2438400"/>
            <a:ext cx="1813463" cy="5334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7" idx="2"/>
            <a:endCxn id="8" idx="0"/>
          </p:cNvCxnSpPr>
          <p:nvPr/>
        </p:nvCxnSpPr>
        <p:spPr>
          <a:xfrm rot="5400000">
            <a:off x="3771138" y="19423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8" idx="3"/>
            <a:endCxn id="9" idx="1"/>
          </p:cNvCxnSpPr>
          <p:nvPr/>
        </p:nvCxnSpPr>
        <p:spPr>
          <a:xfrm>
            <a:off x="4645152" y="2438400"/>
            <a:ext cx="841248" cy="12700"/>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9" idx="2"/>
            <a:endCxn id="26" idx="0"/>
          </p:cNvCxnSpPr>
          <p:nvPr/>
        </p:nvCxnSpPr>
        <p:spPr>
          <a:xfrm rot="16200000" flipH="1">
            <a:off x="6133338" y="29329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6" idx="2"/>
            <a:endCxn id="10" idx="0"/>
          </p:cNvCxnSpPr>
          <p:nvPr/>
        </p:nvCxnSpPr>
        <p:spPr>
          <a:xfrm rot="5400000">
            <a:off x="6133338" y="35425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0" idx="3"/>
            <a:endCxn id="11" idx="0"/>
          </p:cNvCxnSpPr>
          <p:nvPr/>
        </p:nvCxnSpPr>
        <p:spPr>
          <a:xfrm>
            <a:off x="7007352" y="4038600"/>
            <a:ext cx="766572" cy="3048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1" idx="2"/>
            <a:endCxn id="23" idx="0"/>
          </p:cNvCxnSpPr>
          <p:nvPr/>
        </p:nvCxnSpPr>
        <p:spPr>
          <a:xfrm rot="5400000">
            <a:off x="7388914" y="5025190"/>
            <a:ext cx="304800" cy="465220"/>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12" idx="1"/>
            <a:endCxn id="21" idx="3"/>
          </p:cNvCxnSpPr>
          <p:nvPr/>
        </p:nvCxnSpPr>
        <p:spPr>
          <a:xfrm rot="10800000">
            <a:off x="2444012" y="5786736"/>
            <a:ext cx="756389" cy="4465"/>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20" idx="1"/>
            <a:endCxn id="12" idx="3"/>
          </p:cNvCxnSpPr>
          <p:nvPr/>
        </p:nvCxnSpPr>
        <p:spPr>
          <a:xfrm rot="10800000">
            <a:off x="4721352" y="5791201"/>
            <a:ext cx="917448" cy="4465"/>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67000" y="5412938"/>
            <a:ext cx="427446" cy="369332"/>
          </a:xfrm>
          <a:prstGeom prst="rect">
            <a:avLst/>
          </a:prstGeom>
          <a:noFill/>
        </p:spPr>
        <p:txBody>
          <a:bodyPr wrap="none" rtlCol="0">
            <a:spAutoFit/>
          </a:bodyPr>
          <a:lstStyle/>
          <a:p>
            <a:pPr algn="ctr"/>
            <a:r>
              <a:rPr lang="en-US" dirty="0"/>
              <a:t>no</a:t>
            </a:r>
          </a:p>
        </p:txBody>
      </p:sp>
      <p:cxnSp>
        <p:nvCxnSpPr>
          <p:cNvPr id="65" name="Elbow Connector 64"/>
          <p:cNvCxnSpPr>
            <a:stCxn id="12" idx="0"/>
            <a:endCxn id="27" idx="2"/>
          </p:cNvCxnSpPr>
          <p:nvPr/>
        </p:nvCxnSpPr>
        <p:spPr>
          <a:xfrm rot="5400000" flipH="1" flipV="1">
            <a:off x="3346378" y="4794178"/>
            <a:ext cx="123052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053478" y="4988004"/>
            <a:ext cx="594722" cy="369332"/>
          </a:xfrm>
          <a:prstGeom prst="rect">
            <a:avLst/>
          </a:prstGeom>
          <a:noFill/>
        </p:spPr>
        <p:txBody>
          <a:bodyPr wrap="square" rtlCol="0">
            <a:spAutoFit/>
          </a:bodyPr>
          <a:lstStyle/>
          <a:p>
            <a:pPr algn="ctr"/>
            <a:r>
              <a:rPr lang="en-US" dirty="0"/>
              <a:t>yes</a:t>
            </a:r>
          </a:p>
        </p:txBody>
      </p:sp>
      <p:cxnSp>
        <p:nvCxnSpPr>
          <p:cNvPr id="69" name="Elbow Connector 68"/>
          <p:cNvCxnSpPr>
            <a:stCxn id="11" idx="1"/>
            <a:endCxn id="27" idx="2"/>
          </p:cNvCxnSpPr>
          <p:nvPr/>
        </p:nvCxnSpPr>
        <p:spPr>
          <a:xfrm rot="10800000">
            <a:off x="3962400" y="4179680"/>
            <a:ext cx="3051048" cy="54472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044078" y="4356795"/>
            <a:ext cx="594722" cy="369332"/>
          </a:xfrm>
          <a:prstGeom prst="rect">
            <a:avLst/>
          </a:prstGeom>
          <a:noFill/>
        </p:spPr>
        <p:txBody>
          <a:bodyPr wrap="square" rtlCol="0">
            <a:spAutoFit/>
          </a:bodyPr>
          <a:lstStyle/>
          <a:p>
            <a:pPr algn="ctr"/>
            <a:r>
              <a:rPr lang="en-US" dirty="0"/>
              <a:t>yes</a:t>
            </a:r>
          </a:p>
        </p:txBody>
      </p:sp>
      <p:cxnSp>
        <p:nvCxnSpPr>
          <p:cNvPr id="78" name="Elbow Connector 77"/>
          <p:cNvCxnSpPr>
            <a:stCxn id="10" idx="1"/>
            <a:endCxn id="27" idx="3"/>
          </p:cNvCxnSpPr>
          <p:nvPr/>
        </p:nvCxnSpPr>
        <p:spPr>
          <a:xfrm rot="10800000">
            <a:off x="4800600" y="3857368"/>
            <a:ext cx="685800" cy="181232"/>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5044078" y="3669268"/>
            <a:ext cx="594722" cy="369332"/>
          </a:xfrm>
          <a:prstGeom prst="rect">
            <a:avLst/>
          </a:prstGeom>
          <a:noFill/>
        </p:spPr>
        <p:txBody>
          <a:bodyPr wrap="square" rtlCol="0">
            <a:spAutoFit/>
          </a:bodyPr>
          <a:lstStyle/>
          <a:p>
            <a:pPr algn="ctr"/>
            <a:r>
              <a:rPr lang="en-US" dirty="0"/>
              <a:t>yes</a:t>
            </a:r>
          </a:p>
        </p:txBody>
      </p:sp>
      <p:cxnSp>
        <p:nvCxnSpPr>
          <p:cNvPr id="82" name="Elbow Connector 81"/>
          <p:cNvCxnSpPr>
            <a:stCxn id="27" idx="1"/>
            <a:endCxn id="22" idx="3"/>
          </p:cNvCxnSpPr>
          <p:nvPr/>
        </p:nvCxnSpPr>
        <p:spPr>
          <a:xfrm rot="10800000">
            <a:off x="2417160" y="3857368"/>
            <a:ext cx="707040" cy="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7086600" y="3637002"/>
            <a:ext cx="594722" cy="369332"/>
          </a:xfrm>
          <a:prstGeom prst="rect">
            <a:avLst/>
          </a:prstGeom>
          <a:noFill/>
        </p:spPr>
        <p:txBody>
          <a:bodyPr wrap="square" rtlCol="0">
            <a:spAutoFit/>
          </a:bodyPr>
          <a:lstStyle/>
          <a:p>
            <a:pPr algn="ctr"/>
            <a:r>
              <a:rPr lang="en-US" dirty="0"/>
              <a:t>no</a:t>
            </a:r>
          </a:p>
        </p:txBody>
      </p:sp>
      <p:sp>
        <p:nvSpPr>
          <p:cNvPr id="90" name="TextBox 89"/>
          <p:cNvSpPr txBox="1"/>
          <p:nvPr/>
        </p:nvSpPr>
        <p:spPr>
          <a:xfrm>
            <a:off x="6687459" y="5021575"/>
            <a:ext cx="594722" cy="369332"/>
          </a:xfrm>
          <a:prstGeom prst="rect">
            <a:avLst/>
          </a:prstGeom>
          <a:noFill/>
        </p:spPr>
        <p:txBody>
          <a:bodyPr wrap="square" rtlCol="0">
            <a:spAutoFit/>
          </a:bodyPr>
          <a:lstStyle/>
          <a:p>
            <a:pPr algn="ctr"/>
            <a:r>
              <a:rPr lang="en-US" dirty="0"/>
              <a:t>no</a:t>
            </a:r>
          </a:p>
        </p:txBody>
      </p:sp>
      <p:cxnSp>
        <p:nvCxnSpPr>
          <p:cNvPr id="91" name="Elbow Connector 90"/>
          <p:cNvCxnSpPr>
            <a:stCxn id="9" idx="3"/>
            <a:endCxn id="11" idx="0"/>
          </p:cNvCxnSpPr>
          <p:nvPr/>
        </p:nvCxnSpPr>
        <p:spPr>
          <a:xfrm>
            <a:off x="7007352" y="2438400"/>
            <a:ext cx="766572" cy="19050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7073006" y="2057400"/>
            <a:ext cx="594722" cy="369332"/>
          </a:xfrm>
          <a:prstGeom prst="rect">
            <a:avLst/>
          </a:prstGeom>
          <a:noFill/>
        </p:spPr>
        <p:txBody>
          <a:bodyPr wrap="square" rtlCol="0">
            <a:spAutoFit/>
          </a:bodyPr>
          <a:lstStyle/>
          <a:p>
            <a:pPr algn="ctr"/>
            <a:r>
              <a:rPr lang="en-US" dirty="0"/>
              <a:t>no</a:t>
            </a:r>
          </a:p>
        </p:txBody>
      </p:sp>
      <p:sp>
        <p:nvSpPr>
          <p:cNvPr id="95" name="TextBox 94"/>
          <p:cNvSpPr txBox="1"/>
          <p:nvPr/>
        </p:nvSpPr>
        <p:spPr>
          <a:xfrm>
            <a:off x="5577478" y="2678668"/>
            <a:ext cx="594722" cy="369332"/>
          </a:xfrm>
          <a:prstGeom prst="rect">
            <a:avLst/>
          </a:prstGeom>
          <a:noFill/>
        </p:spPr>
        <p:txBody>
          <a:bodyPr wrap="square" rtlCol="0">
            <a:spAutoFit/>
          </a:bodyPr>
          <a:lstStyle/>
          <a:p>
            <a:pPr algn="ctr"/>
            <a:r>
              <a:rPr lang="en-US" dirty="0"/>
              <a:t>yes</a:t>
            </a:r>
          </a:p>
        </p:txBody>
      </p:sp>
      <p:sp>
        <p:nvSpPr>
          <p:cNvPr id="96" name="TextBox 95"/>
          <p:cNvSpPr txBox="1"/>
          <p:nvPr/>
        </p:nvSpPr>
        <p:spPr>
          <a:xfrm>
            <a:off x="2133600" y="2057400"/>
            <a:ext cx="594722" cy="369332"/>
          </a:xfrm>
          <a:prstGeom prst="rect">
            <a:avLst/>
          </a:prstGeom>
          <a:noFill/>
        </p:spPr>
        <p:txBody>
          <a:bodyPr wrap="square" rtlCol="0">
            <a:spAutoFit/>
          </a:bodyPr>
          <a:lstStyle/>
          <a:p>
            <a:pPr algn="ctr"/>
            <a:r>
              <a:rPr lang="en-US" dirty="0"/>
              <a:t>no</a:t>
            </a:r>
          </a:p>
        </p:txBody>
      </p:sp>
      <p:sp>
        <p:nvSpPr>
          <p:cNvPr id="97" name="TextBox 96"/>
          <p:cNvSpPr txBox="1"/>
          <p:nvPr/>
        </p:nvSpPr>
        <p:spPr>
          <a:xfrm>
            <a:off x="4755201" y="2069068"/>
            <a:ext cx="594722" cy="369332"/>
          </a:xfrm>
          <a:prstGeom prst="rect">
            <a:avLst/>
          </a:prstGeom>
          <a:noFill/>
        </p:spPr>
        <p:txBody>
          <a:bodyPr wrap="square" rtlCol="0">
            <a:spAutoFit/>
          </a:bodyPr>
          <a:lstStyle/>
          <a:p>
            <a:pPr algn="ctr"/>
            <a:r>
              <a:rPr lang="en-US" dirty="0"/>
              <a:t>yes</a:t>
            </a:r>
          </a:p>
        </p:txBody>
      </p:sp>
      <p:sp>
        <p:nvSpPr>
          <p:cNvPr id="98" name="TextBox 97"/>
          <p:cNvSpPr txBox="1"/>
          <p:nvPr/>
        </p:nvSpPr>
        <p:spPr>
          <a:xfrm>
            <a:off x="762000" y="1944469"/>
            <a:ext cx="1066800" cy="646331"/>
          </a:xfrm>
          <a:prstGeom prst="rect">
            <a:avLst/>
          </a:prstGeom>
          <a:solidFill>
            <a:srgbClr val="FF0003"/>
          </a:solidFill>
          <a:ln>
            <a:solidFill>
              <a:srgbClr val="000000"/>
            </a:solidFill>
          </a:ln>
        </p:spPr>
        <p:txBody>
          <a:bodyPr wrap="square" rtlCol="0">
            <a:spAutoFit/>
          </a:bodyPr>
          <a:lstStyle/>
          <a:p>
            <a:pPr algn="ctr"/>
            <a:r>
              <a:rPr lang="en-US" dirty="0"/>
              <a:t>Keep it off!</a:t>
            </a:r>
          </a:p>
        </p:txBody>
      </p:sp>
    </p:spTree>
    <p:extLst>
      <p:ext uri="{BB962C8B-B14F-4D97-AF65-F5344CB8AC3E}">
        <p14:creationId xmlns:p14="http://schemas.microsoft.com/office/powerpoint/2010/main" val="3765879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 </a:t>
            </a:r>
            <a:r>
              <a:rPr lang="en-US" dirty="0" err="1"/>
              <a:t>dispositivos</a:t>
            </a:r>
            <a:r>
              <a:rPr lang="en-US" dirty="0"/>
              <a:t> </a:t>
            </a:r>
            <a:r>
              <a:rPr lang="en-US" dirty="0" err="1"/>
              <a:t>móveis</a:t>
            </a:r>
            <a:r>
              <a:rPr lang="en-US" dirty="0"/>
              <a:t> </a:t>
            </a:r>
            <a:r>
              <a:rPr lang="en-US" dirty="0" err="1"/>
              <a:t>na</a:t>
            </a:r>
            <a:r>
              <a:rPr lang="en-US" dirty="0"/>
              <a:t> </a:t>
            </a:r>
            <a:r>
              <a:rPr lang="en-US" dirty="0" err="1"/>
              <a:t>cena</a:t>
            </a:r>
            <a:r>
              <a:rPr lang="en-US" dirty="0"/>
              <a:t> do crime?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86</a:t>
            </a:fld>
            <a:endParaRPr lang="en-US" dirty="0"/>
          </a:p>
        </p:txBody>
      </p:sp>
      <p:sp>
        <p:nvSpPr>
          <p:cNvPr id="6" name="Content Placeholder 5"/>
          <p:cNvSpPr>
            <a:spLocks noGrp="1"/>
          </p:cNvSpPr>
          <p:nvPr>
            <p:ph sz="quarter" idx="1"/>
          </p:nvPr>
        </p:nvSpPr>
        <p:spPr/>
        <p:txBody>
          <a:bodyPr/>
          <a:lstStyle/>
          <a:p>
            <a:pPr marL="0" indent="0" algn="ctr">
              <a:buNone/>
            </a:pPr>
            <a:endParaRPr lang="en-US" sz="1600" b="1" dirty="0"/>
          </a:p>
          <a:p>
            <a:pPr marL="0" indent="0" algn="ctr">
              <a:buNone/>
            </a:pPr>
            <a:r>
              <a:rPr lang="en-US" b="1" dirty="0"/>
              <a:t>Como </a:t>
            </a:r>
            <a:r>
              <a:rPr lang="en-US" b="1" dirty="0" err="1"/>
              <a:t>adquirir</a:t>
            </a:r>
            <a:r>
              <a:rPr lang="en-US" b="1" dirty="0"/>
              <a:t> </a:t>
            </a:r>
            <a:r>
              <a:rPr lang="en-US" b="1" dirty="0" err="1"/>
              <a:t>prova</a:t>
            </a:r>
            <a:r>
              <a:rPr lang="en-US" b="1" dirty="0"/>
              <a:t> </a:t>
            </a:r>
            <a:r>
              <a:rPr lang="en-US" b="1" dirty="0" err="1"/>
              <a:t>desses</a:t>
            </a:r>
            <a:r>
              <a:rPr lang="en-US" b="1" dirty="0"/>
              <a:t> </a:t>
            </a:r>
            <a:r>
              <a:rPr lang="en-US" b="1" dirty="0" err="1"/>
              <a:t>dispositivos</a:t>
            </a:r>
            <a:r>
              <a:rPr lang="en-US" b="1" dirty="0"/>
              <a:t>?</a:t>
            </a:r>
          </a:p>
        </p:txBody>
      </p:sp>
      <p:pic>
        <p:nvPicPr>
          <p:cNvPr id="17" name="Picture 16"/>
          <p:cNvPicPr>
            <a:picLocks noChangeAspect="1"/>
          </p:cNvPicPr>
          <p:nvPr/>
        </p:nvPicPr>
        <p:blipFill>
          <a:blip r:embed="rId2"/>
          <a:stretch>
            <a:fillRect/>
          </a:stretch>
        </p:blipFill>
        <p:spPr>
          <a:xfrm>
            <a:off x="304800" y="2883932"/>
            <a:ext cx="2805793" cy="2825646"/>
          </a:xfrm>
          <a:prstGeom prst="rect">
            <a:avLst/>
          </a:prstGeom>
        </p:spPr>
      </p:pic>
      <p:pic>
        <p:nvPicPr>
          <p:cNvPr id="18" name="Picture 17"/>
          <p:cNvPicPr>
            <a:picLocks noChangeAspect="1"/>
          </p:cNvPicPr>
          <p:nvPr/>
        </p:nvPicPr>
        <p:blipFill>
          <a:blip r:embed="rId3"/>
          <a:stretch>
            <a:fillRect/>
          </a:stretch>
        </p:blipFill>
        <p:spPr>
          <a:xfrm>
            <a:off x="3209761" y="3983268"/>
            <a:ext cx="3343439" cy="1912134"/>
          </a:xfrm>
          <a:prstGeom prst="rect">
            <a:avLst/>
          </a:prstGeom>
        </p:spPr>
      </p:pic>
      <p:pic>
        <p:nvPicPr>
          <p:cNvPr id="19" name="Picture 18"/>
          <p:cNvPicPr>
            <a:picLocks noChangeAspect="1"/>
          </p:cNvPicPr>
          <p:nvPr/>
        </p:nvPicPr>
        <p:blipFill>
          <a:blip r:embed="rId4"/>
          <a:stretch>
            <a:fillRect/>
          </a:stretch>
        </p:blipFill>
        <p:spPr>
          <a:xfrm>
            <a:off x="6400800" y="2876588"/>
            <a:ext cx="2438400" cy="1537590"/>
          </a:xfrm>
          <a:prstGeom prst="rect">
            <a:avLst/>
          </a:prstGeom>
        </p:spPr>
      </p:pic>
      <p:sp>
        <p:nvSpPr>
          <p:cNvPr id="20" name="TextBox 19"/>
          <p:cNvSpPr txBox="1"/>
          <p:nvPr/>
        </p:nvSpPr>
        <p:spPr>
          <a:xfrm>
            <a:off x="182046" y="2514600"/>
            <a:ext cx="2865954" cy="369332"/>
          </a:xfrm>
          <a:prstGeom prst="rect">
            <a:avLst/>
          </a:prstGeom>
          <a:noFill/>
        </p:spPr>
        <p:txBody>
          <a:bodyPr wrap="square" rtlCol="0">
            <a:spAutoFit/>
          </a:bodyPr>
          <a:lstStyle/>
          <a:p>
            <a:pPr algn="ctr"/>
            <a:r>
              <a:rPr lang="en-US" b="1" dirty="0"/>
              <a:t>Mobile Phones</a:t>
            </a:r>
          </a:p>
        </p:txBody>
      </p:sp>
      <p:sp>
        <p:nvSpPr>
          <p:cNvPr id="21" name="TextBox 20"/>
          <p:cNvSpPr txBox="1"/>
          <p:nvPr/>
        </p:nvSpPr>
        <p:spPr>
          <a:xfrm>
            <a:off x="3429000" y="3587646"/>
            <a:ext cx="2865954" cy="369332"/>
          </a:xfrm>
          <a:prstGeom prst="rect">
            <a:avLst/>
          </a:prstGeom>
          <a:noFill/>
        </p:spPr>
        <p:txBody>
          <a:bodyPr wrap="square" rtlCol="0">
            <a:spAutoFit/>
          </a:bodyPr>
          <a:lstStyle/>
          <a:p>
            <a:pPr algn="ctr"/>
            <a:r>
              <a:rPr lang="en-US" b="1" dirty="0"/>
              <a:t>PDAs</a:t>
            </a:r>
          </a:p>
        </p:txBody>
      </p:sp>
      <p:sp>
        <p:nvSpPr>
          <p:cNvPr id="22" name="TextBox 21"/>
          <p:cNvSpPr txBox="1"/>
          <p:nvPr/>
        </p:nvSpPr>
        <p:spPr>
          <a:xfrm>
            <a:off x="6096000" y="2520846"/>
            <a:ext cx="2865954" cy="369332"/>
          </a:xfrm>
          <a:prstGeom prst="rect">
            <a:avLst/>
          </a:prstGeom>
          <a:noFill/>
        </p:spPr>
        <p:txBody>
          <a:bodyPr wrap="square" rtlCol="0">
            <a:spAutoFit/>
          </a:bodyPr>
          <a:lstStyle/>
          <a:p>
            <a:pPr algn="ctr"/>
            <a:r>
              <a:rPr lang="en-US" b="1" dirty="0"/>
              <a:t>Smartphones</a:t>
            </a:r>
          </a:p>
        </p:txBody>
      </p:sp>
    </p:spTree>
    <p:extLst>
      <p:ext uri="{BB962C8B-B14F-4D97-AF65-F5344CB8AC3E}">
        <p14:creationId xmlns:p14="http://schemas.microsoft.com/office/powerpoint/2010/main" val="27931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6800" y="152400"/>
            <a:ext cx="7620000" cy="914400"/>
          </a:xfrm>
        </p:spPr>
        <p:txBody>
          <a:bodyPr>
            <a:normAutofit/>
          </a:bodyPr>
          <a:lstStyle/>
          <a:p>
            <a:r>
              <a:rPr lang="en-US" dirty="0" err="1"/>
              <a:t>Dificuldades</a:t>
            </a:r>
            <a:r>
              <a:rPr lang="en-US" dirty="0"/>
              <a:t> </a:t>
            </a:r>
            <a:r>
              <a:rPr lang="en-US" dirty="0" err="1"/>
              <a:t>especiais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87</a:t>
            </a:fld>
            <a:endParaRPr lang="en-US" dirty="0"/>
          </a:p>
        </p:txBody>
      </p:sp>
      <p:sp>
        <p:nvSpPr>
          <p:cNvPr id="7" name="Content Placeholder 6"/>
          <p:cNvSpPr>
            <a:spLocks noGrp="1"/>
          </p:cNvSpPr>
          <p:nvPr>
            <p:ph sz="quarter" idx="1"/>
          </p:nvPr>
        </p:nvSpPr>
        <p:spPr>
          <a:xfrm>
            <a:off x="457200" y="1219200"/>
            <a:ext cx="8232648" cy="4937760"/>
          </a:xfrm>
        </p:spPr>
        <p:txBody>
          <a:bodyPr>
            <a:normAutofit fontScale="92500" lnSpcReduction="10000"/>
          </a:bodyPr>
          <a:lstStyle/>
          <a:p>
            <a:endParaRPr lang="en-US" dirty="0"/>
          </a:p>
          <a:p>
            <a:r>
              <a:rPr lang="en-US" b="1" dirty="0" err="1"/>
              <a:t>Não</a:t>
            </a:r>
            <a:r>
              <a:rPr lang="en-US" b="1" dirty="0"/>
              <a:t> </a:t>
            </a:r>
            <a:r>
              <a:rPr lang="en-US" b="1" dirty="0" err="1"/>
              <a:t>é</a:t>
            </a:r>
            <a:r>
              <a:rPr lang="en-US" b="1" dirty="0"/>
              <a:t> </a:t>
            </a:r>
            <a:r>
              <a:rPr lang="en-US" b="1" dirty="0" err="1"/>
              <a:t>possível</a:t>
            </a:r>
            <a:r>
              <a:rPr lang="en-US" b="1" dirty="0"/>
              <a:t> remover a </a:t>
            </a:r>
            <a:r>
              <a:rPr lang="en-US" b="1" dirty="0" err="1"/>
              <a:t>memória</a:t>
            </a:r>
            <a:r>
              <a:rPr lang="en-US" b="1" dirty="0"/>
              <a:t> </a:t>
            </a:r>
            <a:r>
              <a:rPr lang="en-US" b="1" dirty="0" err="1"/>
              <a:t>interna</a:t>
            </a:r>
            <a:endParaRPr lang="en-US" b="1" dirty="0"/>
          </a:p>
          <a:p>
            <a:pPr lvl="1"/>
            <a:r>
              <a:rPr lang="en-US" dirty="0" err="1"/>
              <a:t>Ao</a:t>
            </a:r>
            <a:r>
              <a:rPr lang="en-US" dirty="0"/>
              <a:t> </a:t>
            </a:r>
            <a:r>
              <a:rPr lang="en-US" dirty="0" err="1"/>
              <a:t>contrário</a:t>
            </a:r>
            <a:r>
              <a:rPr lang="en-US" dirty="0"/>
              <a:t> dos discos </a:t>
            </a:r>
            <a:r>
              <a:rPr lang="en-US" dirty="0" err="1"/>
              <a:t>rígidos</a:t>
            </a:r>
            <a:endParaRPr lang="en-US" dirty="0"/>
          </a:p>
          <a:p>
            <a:endParaRPr lang="en-US" dirty="0"/>
          </a:p>
          <a:p>
            <a:r>
              <a:rPr lang="en-US" b="1" dirty="0"/>
              <a:t>O firmware e o OS </a:t>
            </a:r>
            <a:r>
              <a:rPr lang="en-US" b="1" dirty="0" err="1"/>
              <a:t>restringem</a:t>
            </a:r>
            <a:r>
              <a:rPr lang="en-US" b="1" dirty="0"/>
              <a:t> o </a:t>
            </a:r>
            <a:r>
              <a:rPr lang="en-US" b="1" dirty="0" err="1"/>
              <a:t>acesso</a:t>
            </a:r>
            <a:r>
              <a:rPr lang="en-US" b="1" dirty="0"/>
              <a:t> </a:t>
            </a:r>
            <a:r>
              <a:rPr lang="en-US" b="1" dirty="0" err="1"/>
              <a:t>aos</a:t>
            </a:r>
            <a:r>
              <a:rPr lang="en-US" b="1" dirty="0"/>
              <a:t> dados</a:t>
            </a:r>
          </a:p>
          <a:p>
            <a:pPr lvl="1"/>
            <a:r>
              <a:rPr lang="en-US" dirty="0"/>
              <a:t>Ex., Android’s debug bridge </a:t>
            </a:r>
            <a:r>
              <a:rPr lang="en-US" dirty="0" err="1"/>
              <a:t>não</a:t>
            </a:r>
            <a:r>
              <a:rPr lang="en-US" dirty="0"/>
              <a:t> </a:t>
            </a:r>
            <a:r>
              <a:rPr lang="en-US" dirty="0" err="1"/>
              <a:t>deixa</a:t>
            </a:r>
            <a:r>
              <a:rPr lang="en-US" dirty="0"/>
              <a:t> </a:t>
            </a:r>
            <a:r>
              <a:rPr lang="en-US" dirty="0" err="1"/>
              <a:t>aceder</a:t>
            </a:r>
            <a:r>
              <a:rPr lang="en-US" dirty="0"/>
              <a:t> a dados </a:t>
            </a:r>
            <a:r>
              <a:rPr lang="en-US" dirty="0" err="1"/>
              <a:t>privados</a:t>
            </a:r>
            <a:endParaRPr lang="en-US" dirty="0"/>
          </a:p>
          <a:p>
            <a:pPr lvl="1"/>
            <a:endParaRPr lang="en-US" dirty="0"/>
          </a:p>
          <a:p>
            <a:r>
              <a:rPr lang="en-US" b="1" dirty="0" err="1"/>
              <a:t>Conectados</a:t>
            </a:r>
            <a:r>
              <a:rPr lang="en-US" b="1" dirty="0"/>
              <a:t> com exterior </a:t>
            </a:r>
            <a:r>
              <a:rPr lang="en-US" b="1" dirty="0" err="1"/>
              <a:t>através</a:t>
            </a:r>
            <a:r>
              <a:rPr lang="en-US" b="1" dirty="0"/>
              <a:t> de wireless</a:t>
            </a:r>
          </a:p>
          <a:p>
            <a:pPr lvl="1"/>
            <a:r>
              <a:rPr lang="en-US" dirty="0" err="1"/>
              <a:t>Comandos</a:t>
            </a:r>
            <a:r>
              <a:rPr lang="en-US" dirty="0"/>
              <a:t> </a:t>
            </a:r>
            <a:r>
              <a:rPr lang="en-US" dirty="0" err="1"/>
              <a:t>enviados</a:t>
            </a:r>
            <a:r>
              <a:rPr lang="en-US" dirty="0"/>
              <a:t> </a:t>
            </a:r>
            <a:r>
              <a:rPr lang="en-US" dirty="0" err="1"/>
              <a:t>por</a:t>
            </a:r>
            <a:r>
              <a:rPr lang="en-US" dirty="0"/>
              <a:t> 4G </a:t>
            </a:r>
            <a:r>
              <a:rPr lang="en-US" dirty="0" err="1"/>
              <a:t>ou</a:t>
            </a:r>
            <a:r>
              <a:rPr lang="en-US" dirty="0"/>
              <a:t> </a:t>
            </a:r>
            <a:r>
              <a:rPr lang="en-US" dirty="0" err="1"/>
              <a:t>WiFi</a:t>
            </a:r>
            <a:r>
              <a:rPr lang="en-US" dirty="0"/>
              <a:t> </a:t>
            </a:r>
            <a:r>
              <a:rPr lang="en-US" dirty="0" err="1"/>
              <a:t>podem</a:t>
            </a:r>
            <a:r>
              <a:rPr lang="en-US" dirty="0"/>
              <a:t> </a:t>
            </a:r>
            <a:r>
              <a:rPr lang="en-US" dirty="0" err="1"/>
              <a:t>destruir</a:t>
            </a:r>
            <a:r>
              <a:rPr lang="en-US" dirty="0"/>
              <a:t> dados</a:t>
            </a:r>
          </a:p>
          <a:p>
            <a:pPr lvl="1"/>
            <a:endParaRPr lang="en-US" dirty="0"/>
          </a:p>
          <a:p>
            <a:r>
              <a:rPr lang="en-US" b="1" dirty="0" err="1"/>
              <a:t>Depende</a:t>
            </a:r>
            <a:r>
              <a:rPr lang="en-US" b="1" dirty="0"/>
              <a:t> da </a:t>
            </a:r>
            <a:r>
              <a:rPr lang="en-US" b="1" dirty="0" err="1"/>
              <a:t>bateria</a:t>
            </a:r>
            <a:r>
              <a:rPr lang="en-US" b="1" dirty="0"/>
              <a:t> para </a:t>
            </a:r>
            <a:r>
              <a:rPr lang="en-US" b="1" dirty="0" err="1"/>
              <a:t>alimentação</a:t>
            </a:r>
            <a:endParaRPr lang="en-US" b="1" dirty="0"/>
          </a:p>
          <a:p>
            <a:pPr lvl="1"/>
            <a:r>
              <a:rPr lang="en-US" dirty="0"/>
              <a:t>Dados </a:t>
            </a:r>
            <a:r>
              <a:rPr lang="en-US" dirty="0" err="1"/>
              <a:t>podem</a:t>
            </a:r>
            <a:r>
              <a:rPr lang="en-US" dirty="0"/>
              <a:t> </a:t>
            </a:r>
            <a:r>
              <a:rPr lang="en-US" dirty="0" err="1"/>
              <a:t>perder</a:t>
            </a:r>
            <a:r>
              <a:rPr lang="en-US" dirty="0"/>
              <a:t>-se </a:t>
            </a:r>
            <a:r>
              <a:rPr lang="en-US" dirty="0" err="1"/>
              <a:t>ou</a:t>
            </a:r>
            <a:r>
              <a:rPr lang="en-US" dirty="0"/>
              <a:t> </a:t>
            </a:r>
            <a:r>
              <a:rPr lang="en-US" dirty="0" err="1"/>
              <a:t>ficar</a:t>
            </a:r>
            <a:r>
              <a:rPr lang="en-US" dirty="0"/>
              <a:t> </a:t>
            </a:r>
            <a:r>
              <a:rPr lang="en-US" dirty="0" err="1"/>
              <a:t>inacessíveis</a:t>
            </a:r>
            <a:r>
              <a:rPr lang="en-US" dirty="0"/>
              <a:t> se </a:t>
            </a:r>
            <a:r>
              <a:rPr lang="en-US" dirty="0" err="1"/>
              <a:t>ficar</a:t>
            </a:r>
            <a:r>
              <a:rPr lang="en-US" dirty="0"/>
              <a:t> </a:t>
            </a:r>
            <a:r>
              <a:rPr lang="en-US" dirty="0" err="1"/>
              <a:t>sem</a:t>
            </a:r>
            <a:r>
              <a:rPr lang="en-US" dirty="0"/>
              <a:t> </a:t>
            </a:r>
            <a:r>
              <a:rPr lang="en-US" dirty="0" err="1"/>
              <a:t>bateria</a:t>
            </a:r>
            <a:endParaRPr lang="en-US" dirty="0"/>
          </a:p>
        </p:txBody>
      </p:sp>
    </p:spTree>
    <p:extLst>
      <p:ext uri="{BB962C8B-B14F-4D97-AF65-F5344CB8AC3E}">
        <p14:creationId xmlns:p14="http://schemas.microsoft.com/office/powerpoint/2010/main" val="37288032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Formas</a:t>
            </a:r>
            <a:r>
              <a:rPr lang="en-US" dirty="0"/>
              <a:t> de </a:t>
            </a:r>
            <a:r>
              <a:rPr lang="en-US" dirty="0" err="1"/>
              <a:t>isolar</a:t>
            </a:r>
            <a:r>
              <a:rPr lang="en-US" dirty="0"/>
              <a:t> da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88</a:t>
            </a:fld>
            <a:endParaRPr lang="en-US" dirty="0"/>
          </a:p>
        </p:txBody>
      </p:sp>
      <p:pic>
        <p:nvPicPr>
          <p:cNvPr id="7" name="Picture 6"/>
          <p:cNvPicPr>
            <a:picLocks noChangeAspect="1"/>
          </p:cNvPicPr>
          <p:nvPr/>
        </p:nvPicPr>
        <p:blipFill>
          <a:blip r:embed="rId2"/>
          <a:stretch>
            <a:fillRect/>
          </a:stretch>
        </p:blipFill>
        <p:spPr>
          <a:xfrm>
            <a:off x="926224" y="1371600"/>
            <a:ext cx="1282700" cy="1282700"/>
          </a:xfrm>
          <a:prstGeom prst="rect">
            <a:avLst/>
          </a:prstGeom>
        </p:spPr>
      </p:pic>
      <p:sp>
        <p:nvSpPr>
          <p:cNvPr id="8" name="TextBox 7"/>
          <p:cNvSpPr txBox="1"/>
          <p:nvPr/>
        </p:nvSpPr>
        <p:spPr>
          <a:xfrm>
            <a:off x="609600" y="2706469"/>
            <a:ext cx="1905000" cy="646331"/>
          </a:xfrm>
          <a:prstGeom prst="rect">
            <a:avLst/>
          </a:prstGeom>
          <a:noFill/>
        </p:spPr>
        <p:txBody>
          <a:bodyPr wrap="square" rtlCol="0">
            <a:spAutoFit/>
          </a:bodyPr>
          <a:lstStyle/>
          <a:p>
            <a:pPr algn="ctr"/>
            <a:r>
              <a:rPr lang="en-US" dirty="0"/>
              <a:t>Place the device in Airplane mode</a:t>
            </a:r>
          </a:p>
        </p:txBody>
      </p:sp>
      <p:pic>
        <p:nvPicPr>
          <p:cNvPr id="9" name="Picture 8"/>
          <p:cNvPicPr>
            <a:picLocks noChangeAspect="1"/>
          </p:cNvPicPr>
          <p:nvPr/>
        </p:nvPicPr>
        <p:blipFill>
          <a:blip r:embed="rId3"/>
          <a:stretch>
            <a:fillRect/>
          </a:stretch>
        </p:blipFill>
        <p:spPr>
          <a:xfrm>
            <a:off x="6444529" y="1293673"/>
            <a:ext cx="2245319" cy="3358998"/>
          </a:xfrm>
          <a:prstGeom prst="rect">
            <a:avLst/>
          </a:prstGeom>
        </p:spPr>
      </p:pic>
      <p:sp>
        <p:nvSpPr>
          <p:cNvPr id="10" name="TextBox 9"/>
          <p:cNvSpPr txBox="1"/>
          <p:nvPr/>
        </p:nvSpPr>
        <p:spPr>
          <a:xfrm>
            <a:off x="6477000" y="4771072"/>
            <a:ext cx="2286000" cy="1477328"/>
          </a:xfrm>
          <a:prstGeom prst="rect">
            <a:avLst/>
          </a:prstGeom>
          <a:noFill/>
        </p:spPr>
        <p:txBody>
          <a:bodyPr wrap="square" rtlCol="0">
            <a:spAutoFit/>
          </a:bodyPr>
          <a:lstStyle/>
          <a:p>
            <a:pPr algn="ctr"/>
            <a:r>
              <a:rPr lang="en-US" dirty="0"/>
              <a:t>Place the device in a Faraday bag: shield the interior from external electromagnetic radiation </a:t>
            </a:r>
          </a:p>
        </p:txBody>
      </p:sp>
      <p:sp>
        <p:nvSpPr>
          <p:cNvPr id="11" name="TextBox 10"/>
          <p:cNvSpPr txBox="1"/>
          <p:nvPr/>
        </p:nvSpPr>
        <p:spPr>
          <a:xfrm>
            <a:off x="609600" y="5525869"/>
            <a:ext cx="1905000" cy="646331"/>
          </a:xfrm>
          <a:prstGeom prst="rect">
            <a:avLst/>
          </a:prstGeom>
          <a:noFill/>
        </p:spPr>
        <p:txBody>
          <a:bodyPr wrap="square" rtlCol="0">
            <a:spAutoFit/>
          </a:bodyPr>
          <a:lstStyle/>
          <a:p>
            <a:pPr algn="ctr"/>
            <a:r>
              <a:rPr lang="en-US" dirty="0"/>
              <a:t>Remove the SIM card</a:t>
            </a:r>
          </a:p>
        </p:txBody>
      </p:sp>
      <p:pic>
        <p:nvPicPr>
          <p:cNvPr id="12" name="Picture 11" descr="2015-07-16-image-29.jpg"/>
          <p:cNvPicPr>
            <a:picLocks noChangeAspect="1"/>
          </p:cNvPicPr>
          <p:nvPr/>
        </p:nvPicPr>
        <p:blipFill rotWithShape="1">
          <a:blip r:embed="rId4">
            <a:extLst>
              <a:ext uri="{28A0092B-C50C-407E-A947-70E740481C1C}">
                <a14:useLocalDpi xmlns:a14="http://schemas.microsoft.com/office/drawing/2010/main" val="0"/>
              </a:ext>
            </a:extLst>
          </a:blip>
          <a:srcRect l="29540" t="31956" r="30230" b="23056"/>
          <a:stretch/>
        </p:blipFill>
        <p:spPr>
          <a:xfrm>
            <a:off x="474279" y="3849346"/>
            <a:ext cx="2168634" cy="1606649"/>
          </a:xfrm>
          <a:prstGeom prst="rect">
            <a:avLst/>
          </a:prstGeom>
        </p:spPr>
      </p:pic>
      <p:pic>
        <p:nvPicPr>
          <p:cNvPr id="13" name="Picture 12"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9338" y="3606734"/>
            <a:ext cx="1582184" cy="1881724"/>
          </a:xfrm>
          <a:prstGeom prst="rect">
            <a:avLst/>
          </a:prstGeom>
        </p:spPr>
      </p:pic>
      <p:sp>
        <p:nvSpPr>
          <p:cNvPr id="14" name="TextBox 13"/>
          <p:cNvSpPr txBox="1"/>
          <p:nvPr/>
        </p:nvSpPr>
        <p:spPr>
          <a:xfrm>
            <a:off x="3888389" y="5488458"/>
            <a:ext cx="1905000" cy="646331"/>
          </a:xfrm>
          <a:prstGeom prst="rect">
            <a:avLst/>
          </a:prstGeom>
          <a:noFill/>
        </p:spPr>
        <p:txBody>
          <a:bodyPr wrap="square" rtlCol="0">
            <a:spAutoFit/>
          </a:bodyPr>
          <a:lstStyle/>
          <a:p>
            <a:pPr algn="ctr"/>
            <a:r>
              <a:rPr lang="en-US" dirty="0"/>
              <a:t>Turn off the device</a:t>
            </a:r>
          </a:p>
        </p:txBody>
      </p:sp>
      <p:pic>
        <p:nvPicPr>
          <p:cNvPr id="15" name="Picture 14" descr="MEO_azu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1600200"/>
            <a:ext cx="2378352" cy="783457"/>
          </a:xfrm>
          <a:prstGeom prst="rect">
            <a:avLst/>
          </a:prstGeom>
        </p:spPr>
      </p:pic>
      <p:pic>
        <p:nvPicPr>
          <p:cNvPr id="16" name="Picture 15" descr="2000px-ProhibitionSign2.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371600"/>
            <a:ext cx="1219200" cy="1219200"/>
          </a:xfrm>
          <a:prstGeom prst="rect">
            <a:avLst/>
          </a:prstGeom>
        </p:spPr>
      </p:pic>
      <p:sp>
        <p:nvSpPr>
          <p:cNvPr id="17" name="TextBox 16"/>
          <p:cNvSpPr txBox="1"/>
          <p:nvPr/>
        </p:nvSpPr>
        <p:spPr>
          <a:xfrm>
            <a:off x="3733800" y="2706469"/>
            <a:ext cx="1905000" cy="646331"/>
          </a:xfrm>
          <a:prstGeom prst="rect">
            <a:avLst/>
          </a:prstGeom>
          <a:noFill/>
        </p:spPr>
        <p:txBody>
          <a:bodyPr wrap="square" rtlCol="0">
            <a:spAutoFit/>
          </a:bodyPr>
          <a:lstStyle/>
          <a:p>
            <a:pPr algn="ctr"/>
            <a:r>
              <a:rPr lang="en-US" dirty="0"/>
              <a:t>Suspend account with carrier</a:t>
            </a:r>
          </a:p>
        </p:txBody>
      </p:sp>
    </p:spTree>
    <p:extLst>
      <p:ext uri="{BB962C8B-B14F-4D97-AF65-F5344CB8AC3E}">
        <p14:creationId xmlns:p14="http://schemas.microsoft.com/office/powerpoint/2010/main" val="1543162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isolation techniques: pros &amp; cons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89</a:t>
            </a:fld>
            <a:endParaRPr lang="en-US" dirty="0"/>
          </a:p>
        </p:txBody>
      </p:sp>
      <p:graphicFrame>
        <p:nvGraphicFramePr>
          <p:cNvPr id="8" name="Content Placeholder 7"/>
          <p:cNvGraphicFramePr>
            <a:graphicFrameLocks noGrp="1"/>
          </p:cNvGraphicFramePr>
          <p:nvPr>
            <p:ph sz="quarter" idx="1"/>
            <p:extLst/>
          </p:nvPr>
        </p:nvGraphicFramePr>
        <p:xfrm>
          <a:off x="182179" y="1290320"/>
          <a:ext cx="8849719" cy="4729480"/>
        </p:xfrm>
        <a:graphic>
          <a:graphicData uri="http://schemas.openxmlformats.org/drawingml/2006/table">
            <a:tbl>
              <a:tblPr firstRow="1" bandRow="1">
                <a:tableStyleId>{5C22544A-7EE6-4342-B048-85BDC9FD1C3A}</a:tableStyleId>
              </a:tblPr>
              <a:tblGrid>
                <a:gridCol w="2561021">
                  <a:extLst>
                    <a:ext uri="{9D8B030D-6E8A-4147-A177-3AD203B41FA5}">
                      <a16:colId xmlns:a16="http://schemas.microsoft.com/office/drawing/2014/main" val="20000"/>
                    </a:ext>
                  </a:extLst>
                </a:gridCol>
                <a:gridCol w="3153979">
                  <a:extLst>
                    <a:ext uri="{9D8B030D-6E8A-4147-A177-3AD203B41FA5}">
                      <a16:colId xmlns:a16="http://schemas.microsoft.com/office/drawing/2014/main" val="20001"/>
                    </a:ext>
                  </a:extLst>
                </a:gridCol>
                <a:gridCol w="3134719">
                  <a:extLst>
                    <a:ext uri="{9D8B030D-6E8A-4147-A177-3AD203B41FA5}">
                      <a16:colId xmlns:a16="http://schemas.microsoft.com/office/drawing/2014/main" val="20002"/>
                    </a:ext>
                  </a:extLst>
                </a:gridCol>
              </a:tblGrid>
              <a:tr h="370840">
                <a:tc>
                  <a:txBody>
                    <a:bodyPr/>
                    <a:lstStyle/>
                    <a:p>
                      <a:r>
                        <a:rPr lang="en-US" sz="1600" dirty="0"/>
                        <a:t>Technique</a:t>
                      </a:r>
                    </a:p>
                  </a:txBody>
                  <a:tcPr/>
                </a:tc>
                <a:tc>
                  <a:txBody>
                    <a:bodyPr/>
                    <a:lstStyle/>
                    <a:p>
                      <a:r>
                        <a:rPr lang="en-US" sz="1600" dirty="0"/>
                        <a:t>Advantages</a:t>
                      </a:r>
                    </a:p>
                  </a:txBody>
                  <a:tcPr/>
                </a:tc>
                <a:tc>
                  <a:txBody>
                    <a:bodyPr/>
                    <a:lstStyle/>
                    <a:p>
                      <a:r>
                        <a:rPr lang="en-US" sz="1600" dirty="0"/>
                        <a:t>Disadvantages</a:t>
                      </a:r>
                    </a:p>
                  </a:txBody>
                  <a:tcPr/>
                </a:tc>
                <a:extLst>
                  <a:ext uri="{0D108BD9-81ED-4DB2-BD59-A6C34878D82A}">
                    <a16:rowId xmlns:a16="http://schemas.microsoft.com/office/drawing/2014/main" val="10000"/>
                  </a:ext>
                </a:extLst>
              </a:tr>
              <a:tr h="370840">
                <a:tc>
                  <a:txBody>
                    <a:bodyPr/>
                    <a:lstStyle/>
                    <a:p>
                      <a:r>
                        <a:rPr lang="en-US" sz="1600" dirty="0">
                          <a:solidFill>
                            <a:srgbClr val="008000"/>
                          </a:solidFill>
                        </a:rPr>
                        <a:t>Put the device in Airplane</a:t>
                      </a:r>
                      <a:r>
                        <a:rPr lang="en-US" sz="1600" baseline="0" dirty="0">
                          <a:solidFill>
                            <a:srgbClr val="008000"/>
                          </a:solidFill>
                        </a:rPr>
                        <a:t> mode*.  Requires full access to the Settings menu</a:t>
                      </a:r>
                      <a:endParaRPr lang="en-US" sz="1600" dirty="0">
                        <a:solidFill>
                          <a:srgbClr val="008000"/>
                        </a:solidFill>
                      </a:endParaRPr>
                    </a:p>
                  </a:txBody>
                  <a:tcPr/>
                </a:tc>
                <a:tc>
                  <a:txBody>
                    <a:bodyPr/>
                    <a:lstStyle/>
                    <a:p>
                      <a:r>
                        <a:rPr lang="en-US" sz="1600" dirty="0"/>
                        <a:t>The device continues</a:t>
                      </a:r>
                      <a:r>
                        <a:rPr lang="en-US" sz="1600" baseline="0" dirty="0"/>
                        <a:t> running and temporal data remains intact. Disables cellular data net and </a:t>
                      </a:r>
                      <a:r>
                        <a:rPr lang="en-US" sz="1600" baseline="0" dirty="0" err="1"/>
                        <a:t>WiFi</a:t>
                      </a:r>
                      <a:endParaRPr lang="en-US" sz="1600" dirty="0"/>
                    </a:p>
                  </a:txBody>
                  <a:tcPr/>
                </a:tc>
                <a:tc>
                  <a:txBody>
                    <a:bodyPr/>
                    <a:lstStyle/>
                    <a:p>
                      <a:r>
                        <a:rPr lang="en-US" sz="1600" dirty="0"/>
                        <a:t>You are modifying the device setting further. Only works if you have full access to the device</a:t>
                      </a:r>
                    </a:p>
                  </a:txBody>
                  <a:tcPr/>
                </a:tc>
                <a:extLst>
                  <a:ext uri="{0D108BD9-81ED-4DB2-BD59-A6C34878D82A}">
                    <a16:rowId xmlns:a16="http://schemas.microsoft.com/office/drawing/2014/main" val="10001"/>
                  </a:ext>
                </a:extLst>
              </a:tr>
              <a:tr h="370840">
                <a:tc>
                  <a:txBody>
                    <a:bodyPr/>
                    <a:lstStyle/>
                    <a:p>
                      <a:r>
                        <a:rPr lang="en-US" sz="1600" dirty="0"/>
                        <a:t>If the phone</a:t>
                      </a:r>
                      <a:r>
                        <a:rPr lang="en-US" sz="1600" baseline="0" dirty="0"/>
                        <a:t> is a GSM phone, remove the SIM card</a:t>
                      </a:r>
                      <a:endParaRPr lang="en-US" sz="1600" dirty="0"/>
                    </a:p>
                  </a:txBody>
                  <a:tcPr/>
                </a:tc>
                <a:tc>
                  <a:txBody>
                    <a:bodyPr/>
                    <a:lstStyle/>
                    <a:p>
                      <a:r>
                        <a:rPr lang="en-US" sz="1600" dirty="0"/>
                        <a:t>Easy to remove, effective in disabling</a:t>
                      </a:r>
                      <a:r>
                        <a:rPr lang="en-US" sz="1600" baseline="0" dirty="0"/>
                        <a:t> all cellular voice, SMS, and data transmissions</a:t>
                      </a:r>
                      <a:endParaRPr lang="en-US" sz="1600" dirty="0"/>
                    </a:p>
                  </a:txBody>
                  <a:tcPr/>
                </a:tc>
                <a:tc>
                  <a:txBody>
                    <a:bodyPr/>
                    <a:lstStyle/>
                    <a:p>
                      <a:r>
                        <a:rPr lang="en-US" sz="1600" dirty="0"/>
                        <a:t>Does not disable </a:t>
                      </a:r>
                      <a:r>
                        <a:rPr lang="en-US" sz="1600" dirty="0" err="1"/>
                        <a:t>WiFi</a:t>
                      </a:r>
                      <a:endParaRPr lang="en-US" sz="1600" dirty="0"/>
                    </a:p>
                  </a:txBody>
                  <a:tcPr/>
                </a:tc>
                <a:extLst>
                  <a:ext uri="{0D108BD9-81ED-4DB2-BD59-A6C34878D82A}">
                    <a16:rowId xmlns:a16="http://schemas.microsoft.com/office/drawing/2014/main" val="10002"/>
                  </a:ext>
                </a:extLst>
              </a:tr>
              <a:tr h="370840">
                <a:tc>
                  <a:txBody>
                    <a:bodyPr/>
                    <a:lstStyle/>
                    <a:p>
                      <a:r>
                        <a:rPr lang="en-US" sz="1600" dirty="0"/>
                        <a:t>Suspend account</a:t>
                      </a:r>
                      <a:r>
                        <a:rPr lang="en-US" sz="1600" baseline="0" dirty="0"/>
                        <a:t> with wireless carrier</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Effective at disabling all cellular voice, </a:t>
                      </a:r>
                      <a:r>
                        <a:rPr lang="en-US" sz="1600" baseline="0" dirty="0"/>
                        <a:t>SMS, and data transmissions</a:t>
                      </a:r>
                      <a:endParaRPr lang="en-US" sz="1600" dirty="0"/>
                    </a:p>
                  </a:txBody>
                  <a:tcPr/>
                </a:tc>
                <a:tc>
                  <a:txBody>
                    <a:bodyPr/>
                    <a:lstStyle/>
                    <a:p>
                      <a:r>
                        <a:rPr lang="en-US" sz="1600" dirty="0"/>
                        <a:t>Process may take some time</a:t>
                      </a:r>
                      <a:r>
                        <a:rPr lang="en-US" sz="1600" baseline="0" dirty="0"/>
                        <a:t> and require court order, does not disable </a:t>
                      </a:r>
                      <a:r>
                        <a:rPr lang="en-US" sz="1600" baseline="0" dirty="0" err="1"/>
                        <a:t>WiFi</a:t>
                      </a:r>
                      <a:endParaRPr lang="en-US" sz="1600" dirty="0"/>
                    </a:p>
                  </a:txBody>
                  <a:tcPr/>
                </a:tc>
                <a:extLst>
                  <a:ext uri="{0D108BD9-81ED-4DB2-BD59-A6C34878D82A}">
                    <a16:rowId xmlns:a16="http://schemas.microsoft.com/office/drawing/2014/main" val="10003"/>
                  </a:ext>
                </a:extLst>
              </a:tr>
              <a:tr h="370840">
                <a:tc>
                  <a:txBody>
                    <a:bodyPr/>
                    <a:lstStyle/>
                    <a:p>
                      <a:r>
                        <a:rPr lang="en-US" sz="1600" dirty="0"/>
                        <a:t>Place device in shielded bag,</a:t>
                      </a:r>
                      <a:r>
                        <a:rPr lang="en-US" sz="1600" baseline="0" dirty="0"/>
                        <a:t> box, tent, or room</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Faraday</a:t>
                      </a:r>
                      <a:r>
                        <a:rPr lang="en-US" sz="1600" baseline="0" dirty="0"/>
                        <a:t> shields prevent various types of network transmissions; good if cannot use any previous options</a:t>
                      </a:r>
                      <a:endParaRPr lang="en-US" sz="1600" dirty="0"/>
                    </a:p>
                  </a:txBody>
                  <a:tcPr/>
                </a:tc>
                <a:tc>
                  <a:txBody>
                    <a:bodyPr/>
                    <a:lstStyle/>
                    <a:p>
                      <a:r>
                        <a:rPr lang="en-US" sz="1600" dirty="0"/>
                        <a:t>Debate about</a:t>
                      </a:r>
                      <a:r>
                        <a:rPr lang="en-US" sz="1600" baseline="0" dirty="0"/>
                        <a:t> effectiveness of portable bags. Could drain the battery. Cords cannot be inserted in bag.</a:t>
                      </a:r>
                      <a:endParaRPr lang="en-US" sz="1600" dirty="0"/>
                    </a:p>
                  </a:txBody>
                  <a:tcPr/>
                </a:tc>
                <a:extLst>
                  <a:ext uri="{0D108BD9-81ED-4DB2-BD59-A6C34878D82A}">
                    <a16:rowId xmlns:a16="http://schemas.microsoft.com/office/drawing/2014/main" val="10004"/>
                  </a:ext>
                </a:extLst>
              </a:tr>
              <a:tr h="370840">
                <a:tc>
                  <a:txBody>
                    <a:bodyPr/>
                    <a:lstStyle/>
                    <a:p>
                      <a:r>
                        <a:rPr lang="en-US" sz="1600" dirty="0"/>
                        <a:t>Turn the device off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Completely effective in preventing</a:t>
                      </a:r>
                      <a:r>
                        <a:rPr lang="en-US" sz="1600" baseline="0" dirty="0"/>
                        <a:t> all network transmissions</a:t>
                      </a:r>
                      <a:endParaRPr lang="en-US" sz="1600" dirty="0"/>
                    </a:p>
                  </a:txBody>
                  <a:tcPr/>
                </a:tc>
                <a:tc>
                  <a:txBody>
                    <a:bodyPr/>
                    <a:lstStyle/>
                    <a:p>
                      <a:r>
                        <a:rPr lang="en-US" sz="1600" dirty="0"/>
                        <a:t>The device state is modified;</a:t>
                      </a:r>
                      <a:r>
                        <a:rPr lang="en-US" sz="1600" baseline="0" dirty="0"/>
                        <a:t> </a:t>
                      </a:r>
                      <a:r>
                        <a:rPr lang="en-US" sz="1600" dirty="0"/>
                        <a:t>temporal data is lost. Pass code on reboot</a:t>
                      </a:r>
                      <a:r>
                        <a:rPr lang="en-US" sz="1600" baseline="0" dirty="0"/>
                        <a:t> could be enabled</a:t>
                      </a:r>
                      <a:endParaRPr lang="en-US" sz="1600" dirty="0"/>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533400" y="6010870"/>
            <a:ext cx="6223165" cy="646331"/>
          </a:xfrm>
          <a:prstGeom prst="rect">
            <a:avLst/>
          </a:prstGeom>
          <a:noFill/>
        </p:spPr>
        <p:txBody>
          <a:bodyPr wrap="none" rtlCol="0">
            <a:spAutoFit/>
          </a:bodyPr>
          <a:lstStyle/>
          <a:p>
            <a:pPr marL="0" lvl="1"/>
            <a:r>
              <a:rPr lang="en-US" dirty="0">
                <a:solidFill>
                  <a:srgbClr val="008000"/>
                </a:solidFill>
              </a:rPr>
              <a:t>* The best option is probably placing the device in Airplane mode</a:t>
            </a:r>
          </a:p>
          <a:p>
            <a:endParaRPr lang="en-US" dirty="0">
              <a:solidFill>
                <a:srgbClr val="008000"/>
              </a:solidFill>
            </a:endParaRPr>
          </a:p>
        </p:txBody>
      </p:sp>
    </p:spTree>
    <p:extLst>
      <p:ext uri="{BB962C8B-B14F-4D97-AF65-F5344CB8AC3E}">
        <p14:creationId xmlns:p14="http://schemas.microsoft.com/office/powerpoint/2010/main" val="4455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Alguns</a:t>
            </a:r>
            <a:r>
              <a:rPr lang="en-US" dirty="0"/>
              <a:t> </a:t>
            </a:r>
            <a:r>
              <a:rPr lang="en-US" dirty="0" err="1"/>
              <a:t>casos</a:t>
            </a:r>
            <a:r>
              <a:rPr lang="en-US" dirty="0"/>
              <a:t> </a:t>
            </a:r>
            <a:r>
              <a:rPr lang="en-US" dirty="0" err="1"/>
              <a:t>muito</a:t>
            </a:r>
            <a:r>
              <a:rPr lang="en-US" dirty="0"/>
              <a:t> </a:t>
            </a:r>
            <a:r>
              <a:rPr lang="en-US" dirty="0" err="1"/>
              <a:t>mediáticos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a:t>
            </a:fld>
            <a:endParaRPr lang="en-US" dirty="0"/>
          </a:p>
        </p:txBody>
      </p:sp>
      <p:sp>
        <p:nvSpPr>
          <p:cNvPr id="7" name="Content Placeholder 6"/>
          <p:cNvSpPr>
            <a:spLocks noGrp="1"/>
          </p:cNvSpPr>
          <p:nvPr>
            <p:ph sz="quarter" idx="1"/>
          </p:nvPr>
        </p:nvSpPr>
        <p:spPr/>
        <p:txBody>
          <a:bodyPr>
            <a:normAutofit fontScale="62500" lnSpcReduction="20000"/>
          </a:bodyPr>
          <a:lstStyle/>
          <a:p>
            <a:pPr marL="0" indent="0">
              <a:buNone/>
            </a:pPr>
            <a:r>
              <a:rPr lang="en-US" sz="3600" b="1" dirty="0"/>
              <a:t>The BTK Killer</a:t>
            </a:r>
          </a:p>
          <a:p>
            <a:endParaRPr lang="en-US" dirty="0"/>
          </a:p>
          <a:p>
            <a:pPr marL="0" indent="0">
              <a:buNone/>
            </a:pPr>
            <a:r>
              <a:rPr lang="en-US" dirty="0"/>
              <a:t>From 1974 to 1991, 10 murders were committed in and around Wichita, Kansas, all by the same criminal dubbed the BTK Killer in the media. Although the killer communicated with police and media regularly, his identity remained a mystery, and investigators had given up hope of solving the case until he reinitiated contact in 2004. He delivered this message on a floppy disk, based on police "assurances" that documents saved on a floppy disk are not traceable. </a:t>
            </a:r>
            <a:r>
              <a:rPr lang="en-US" b="1" dirty="0">
                <a:solidFill>
                  <a:srgbClr val="FF0000"/>
                </a:solidFill>
              </a:rPr>
              <a:t>However, using metadata on a deleted Microsoft Word document, police were quickly able to trace BTK's true identity: Dennis Rader</a:t>
            </a:r>
            <a:r>
              <a:rPr lang="en-US" dirty="0">
                <a:solidFill>
                  <a:srgbClr val="FF0000"/>
                </a:solidFill>
              </a:rPr>
              <a:t>. </a:t>
            </a:r>
            <a:r>
              <a:rPr lang="en-US" dirty="0"/>
              <a:t>Rader is now serving 10 consecutive life sentences in a Kansas prison. BTK's floppy disk error made his trial one of the most famous forensic cases ever.</a:t>
            </a:r>
          </a:p>
          <a:p>
            <a:endParaRPr lang="en-US" dirty="0"/>
          </a:p>
        </p:txBody>
      </p:sp>
      <p:sp>
        <p:nvSpPr>
          <p:cNvPr id="8" name="Content Placeholder 7"/>
          <p:cNvSpPr>
            <a:spLocks noGrp="1"/>
          </p:cNvSpPr>
          <p:nvPr>
            <p:ph sz="quarter" idx="2"/>
          </p:nvPr>
        </p:nvSpPr>
        <p:spPr/>
        <p:txBody>
          <a:bodyPr>
            <a:normAutofit fontScale="62500" lnSpcReduction="20000"/>
          </a:bodyPr>
          <a:lstStyle/>
          <a:p>
            <a:pPr marL="0" indent="0">
              <a:buNone/>
            </a:pPr>
            <a:r>
              <a:rPr lang="en-US" sz="3800" b="1" dirty="0"/>
              <a:t>The Corcoran Group</a:t>
            </a:r>
          </a:p>
          <a:p>
            <a:endParaRPr lang="en-US" dirty="0"/>
          </a:p>
          <a:p>
            <a:pPr marL="0" indent="0">
              <a:buNone/>
            </a:pPr>
            <a:r>
              <a:rPr lang="en-US" dirty="0"/>
              <a:t>This lawsuit occurred over a fairly insignificant crime; plaintiffs claimed that defendants, including the real estate firm The Corcoran Group, knowingly sold them a condominium that flooded during storms, but failed to disclose this information to the buyers. The court discovered </a:t>
            </a:r>
            <a:r>
              <a:rPr lang="en-US" b="1" dirty="0">
                <a:solidFill>
                  <a:srgbClr val="FF0000"/>
                </a:solidFill>
              </a:rPr>
              <a:t>that the Corcoran Group defendants had deleted many emails relevant to the case once litigation began</a:t>
            </a:r>
            <a:r>
              <a:rPr lang="en-US" dirty="0"/>
              <a:t>. This case changed the legal precedent on storage and deletion of electronically stored information, establishing an obligation to preserve electronically stored information relevant to a lawsuit that is underway or that seems likely to occur in the future.</a:t>
            </a:r>
          </a:p>
        </p:txBody>
      </p:sp>
    </p:spTree>
    <p:extLst>
      <p:ext uri="{BB962C8B-B14F-4D97-AF65-F5344CB8AC3E}">
        <p14:creationId xmlns:p14="http://schemas.microsoft.com/office/powerpoint/2010/main" val="33769599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90</a:t>
            </a:fld>
            <a:endParaRPr lang="en-US" dirty="0"/>
          </a:p>
        </p:txBody>
      </p:sp>
      <p:sp>
        <p:nvSpPr>
          <p:cNvPr id="6" name="Content Placeholder 5"/>
          <p:cNvSpPr>
            <a:spLocks noGrp="1"/>
          </p:cNvSpPr>
          <p:nvPr>
            <p:ph sz="quarter" idx="1"/>
          </p:nvPr>
        </p:nvSpPr>
        <p:spPr/>
        <p:txBody>
          <a:bodyPr>
            <a:normAutofit fontScale="92500"/>
          </a:bodyPr>
          <a:lstStyle/>
          <a:p>
            <a:pPr lvl="4"/>
            <a:endParaRPr lang="en-US" dirty="0"/>
          </a:p>
          <a:p>
            <a:r>
              <a:rPr lang="en-US" dirty="0" err="1"/>
              <a:t>Segurança</a:t>
            </a:r>
            <a:r>
              <a:rPr lang="en-US" dirty="0"/>
              <a:t> </a:t>
            </a:r>
            <a:r>
              <a:rPr lang="en-US" dirty="0" err="1"/>
              <a:t>forense</a:t>
            </a:r>
            <a:r>
              <a:rPr lang="en-US" dirty="0"/>
              <a:t> </a:t>
            </a:r>
            <a:r>
              <a:rPr lang="en-US" dirty="0" err="1"/>
              <a:t>desempenha</a:t>
            </a:r>
            <a:r>
              <a:rPr lang="en-US" dirty="0"/>
              <a:t> um </a:t>
            </a:r>
            <a:r>
              <a:rPr lang="en-US" dirty="0" err="1"/>
              <a:t>papel</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relevante</a:t>
            </a:r>
            <a:r>
              <a:rPr lang="en-US" dirty="0"/>
              <a:t> </a:t>
            </a:r>
            <a:r>
              <a:rPr lang="en-US" dirty="0" err="1"/>
              <a:t>na</a:t>
            </a:r>
            <a:r>
              <a:rPr lang="en-US" dirty="0"/>
              <a:t> </a:t>
            </a:r>
            <a:r>
              <a:rPr lang="en-US" dirty="0" err="1"/>
              <a:t>recolha</a:t>
            </a:r>
            <a:r>
              <a:rPr lang="en-US" dirty="0"/>
              <a:t> de </a:t>
            </a:r>
            <a:r>
              <a:rPr lang="en-US" dirty="0" err="1"/>
              <a:t>prova</a:t>
            </a:r>
            <a:r>
              <a:rPr lang="en-US" dirty="0"/>
              <a:t> para </a:t>
            </a:r>
            <a:r>
              <a:rPr lang="en-US" dirty="0" err="1"/>
              <a:t>resolução</a:t>
            </a:r>
            <a:r>
              <a:rPr lang="en-US" dirty="0"/>
              <a:t> de </a:t>
            </a:r>
            <a:r>
              <a:rPr lang="en-US" dirty="0" err="1"/>
              <a:t>processos</a:t>
            </a:r>
            <a:r>
              <a:rPr lang="en-US" dirty="0"/>
              <a:t> </a:t>
            </a:r>
            <a:r>
              <a:rPr lang="en-US" dirty="0" err="1"/>
              <a:t>judiciais</a:t>
            </a:r>
            <a:endParaRPr lang="en-US" dirty="0"/>
          </a:p>
          <a:p>
            <a:endParaRPr lang="en-US" dirty="0"/>
          </a:p>
          <a:p>
            <a:r>
              <a:rPr lang="en-US" dirty="0" err="1"/>
              <a:t>Deve</a:t>
            </a:r>
            <a:r>
              <a:rPr lang="en-US" dirty="0"/>
              <a:t> </a:t>
            </a:r>
            <a:r>
              <a:rPr lang="en-US" dirty="0" err="1"/>
              <a:t>ser</a:t>
            </a:r>
            <a:r>
              <a:rPr lang="en-US" dirty="0"/>
              <a:t> </a:t>
            </a:r>
            <a:r>
              <a:rPr lang="en-US" dirty="0" err="1"/>
              <a:t>conduzida</a:t>
            </a:r>
            <a:r>
              <a:rPr lang="en-US" dirty="0"/>
              <a:t> de forma </a:t>
            </a:r>
            <a:r>
              <a:rPr lang="en-US" dirty="0" err="1"/>
              <a:t>extremamente</a:t>
            </a:r>
            <a:r>
              <a:rPr lang="en-US" dirty="0"/>
              <a:t> </a:t>
            </a:r>
            <a:r>
              <a:rPr lang="en-US" dirty="0" err="1"/>
              <a:t>rigorosa</a:t>
            </a:r>
            <a:r>
              <a:rPr lang="en-US" dirty="0"/>
              <a:t> </a:t>
            </a:r>
            <a:r>
              <a:rPr lang="en-US" dirty="0" err="1"/>
              <a:t>por</a:t>
            </a:r>
            <a:r>
              <a:rPr lang="en-US" dirty="0"/>
              <a:t> forma a </a:t>
            </a:r>
            <a:r>
              <a:rPr lang="en-US" dirty="0" err="1"/>
              <a:t>preservar</a:t>
            </a:r>
            <a:r>
              <a:rPr lang="en-US" dirty="0"/>
              <a:t> a </a:t>
            </a:r>
            <a:r>
              <a:rPr lang="en-US" dirty="0" err="1"/>
              <a:t>admissibilidade</a:t>
            </a:r>
            <a:r>
              <a:rPr lang="en-US" dirty="0"/>
              <a:t> de </a:t>
            </a:r>
            <a:r>
              <a:rPr lang="en-US" dirty="0" err="1"/>
              <a:t>prova</a:t>
            </a:r>
            <a:r>
              <a:rPr lang="en-US" dirty="0"/>
              <a:t> </a:t>
            </a:r>
            <a:r>
              <a:rPr lang="en-US" dirty="0" err="1"/>
              <a:t>em</a:t>
            </a:r>
            <a:r>
              <a:rPr lang="en-US" dirty="0"/>
              <a:t> tribunal</a:t>
            </a:r>
          </a:p>
          <a:p>
            <a:endParaRPr lang="en-US" dirty="0"/>
          </a:p>
          <a:p>
            <a:r>
              <a:rPr lang="en-US" dirty="0"/>
              <a:t>Para </a:t>
            </a:r>
            <a:r>
              <a:rPr lang="en-US" dirty="0" err="1"/>
              <a:t>adquirir</a:t>
            </a:r>
            <a:r>
              <a:rPr lang="en-US" dirty="0"/>
              <a:t> </a:t>
            </a:r>
            <a:r>
              <a:rPr lang="en-US" dirty="0" err="1"/>
              <a:t>prova</a:t>
            </a:r>
            <a:r>
              <a:rPr lang="en-US" dirty="0"/>
              <a:t> digital de </a:t>
            </a:r>
            <a:r>
              <a:rPr lang="en-US" dirty="0" err="1"/>
              <a:t>sistemas</a:t>
            </a:r>
            <a:r>
              <a:rPr lang="en-US" dirty="0"/>
              <a:t> de </a:t>
            </a:r>
            <a:r>
              <a:rPr lang="en-US" dirty="0" err="1"/>
              <a:t>computadores</a:t>
            </a:r>
            <a:r>
              <a:rPr lang="en-US" dirty="0"/>
              <a:t>, </a:t>
            </a:r>
            <a:r>
              <a:rPr lang="en-US" dirty="0" err="1"/>
              <a:t>é</a:t>
            </a:r>
            <a:r>
              <a:rPr lang="en-US" dirty="0"/>
              <a:t> </a:t>
            </a:r>
            <a:r>
              <a:rPr lang="en-US" dirty="0" err="1"/>
              <a:t>necessário</a:t>
            </a:r>
            <a:r>
              <a:rPr lang="en-US" dirty="0"/>
              <a:t> </a:t>
            </a:r>
            <a:r>
              <a:rPr lang="en-US" dirty="0" err="1"/>
              <a:t>ter</a:t>
            </a:r>
            <a:r>
              <a:rPr lang="en-US" dirty="0"/>
              <a:t> </a:t>
            </a:r>
            <a:r>
              <a:rPr lang="en-US" dirty="0" err="1"/>
              <a:t>muitos</a:t>
            </a:r>
            <a:r>
              <a:rPr lang="en-US" dirty="0"/>
              <a:t> </a:t>
            </a:r>
            <a:r>
              <a:rPr lang="en-US" dirty="0" err="1"/>
              <a:t>factores</a:t>
            </a:r>
            <a:r>
              <a:rPr lang="en-US" dirty="0"/>
              <a:t> </a:t>
            </a:r>
            <a:r>
              <a:rPr lang="en-US" dirty="0" err="1"/>
              <a:t>em</a:t>
            </a:r>
            <a:r>
              <a:rPr lang="en-US" dirty="0"/>
              <a:t> </a:t>
            </a:r>
            <a:r>
              <a:rPr lang="en-US" dirty="0" err="1"/>
              <a:t>conta</a:t>
            </a:r>
            <a:r>
              <a:rPr lang="en-US" dirty="0"/>
              <a:t>, </a:t>
            </a:r>
            <a:r>
              <a:rPr lang="en-US" dirty="0" err="1"/>
              <a:t>por</a:t>
            </a:r>
            <a:r>
              <a:rPr lang="en-US" dirty="0"/>
              <a:t> </a:t>
            </a:r>
            <a:r>
              <a:rPr lang="en-US" dirty="0" err="1"/>
              <a:t>exemplo</a:t>
            </a:r>
            <a:r>
              <a:rPr lang="en-US" dirty="0"/>
              <a:t> se se </a:t>
            </a:r>
            <a:r>
              <a:rPr lang="en-US" dirty="0" err="1"/>
              <a:t>deve</a:t>
            </a:r>
            <a:r>
              <a:rPr lang="en-US" dirty="0"/>
              <a:t> </a:t>
            </a:r>
            <a:r>
              <a:rPr lang="en-US" dirty="0" err="1"/>
              <a:t>desligar</a:t>
            </a:r>
            <a:r>
              <a:rPr lang="en-US" dirty="0"/>
              <a:t> o </a:t>
            </a:r>
            <a:r>
              <a:rPr lang="en-US" dirty="0" err="1"/>
              <a:t>cabo</a:t>
            </a:r>
            <a:r>
              <a:rPr lang="en-US" dirty="0"/>
              <a:t> de </a:t>
            </a:r>
            <a:r>
              <a:rPr lang="en-US" dirty="0" err="1"/>
              <a:t>alimentação</a:t>
            </a:r>
            <a:r>
              <a:rPr lang="en-US" dirty="0"/>
              <a:t> </a:t>
            </a:r>
            <a:r>
              <a:rPr lang="en-US" dirty="0" err="1"/>
              <a:t>ou</a:t>
            </a:r>
            <a:r>
              <a:rPr lang="en-US" dirty="0"/>
              <a:t> de </a:t>
            </a:r>
            <a:r>
              <a:rPr lang="en-US" dirty="0" err="1"/>
              <a:t>rede</a:t>
            </a:r>
            <a:endParaRPr lang="en-US" dirty="0"/>
          </a:p>
        </p:txBody>
      </p:sp>
    </p:spTree>
    <p:extLst>
      <p:ext uri="{BB962C8B-B14F-4D97-AF65-F5344CB8AC3E}">
        <p14:creationId xmlns:p14="http://schemas.microsoft.com/office/powerpoint/2010/main" val="29508589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12528</TotalTime>
  <Words>7281</Words>
  <Application>Microsoft Macintosh PowerPoint</Application>
  <PresentationFormat>On-screen Show (4:3)</PresentationFormat>
  <Paragraphs>1329</Paragraphs>
  <Slides>90</Slides>
  <Notes>26</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Andale Mono</vt:lpstr>
      <vt:lpstr>Arial</vt:lpstr>
      <vt:lpstr>Calibri</vt:lpstr>
      <vt:lpstr>Consolas</vt:lpstr>
      <vt:lpstr>Courier</vt:lpstr>
      <vt:lpstr>Gill Sans MT</vt:lpstr>
      <vt:lpstr>Tw Cen MT</vt:lpstr>
      <vt:lpstr>Wingdings</vt:lpstr>
      <vt:lpstr>Wingdings 3</vt:lpstr>
      <vt:lpstr>santos_theme</vt:lpstr>
      <vt:lpstr>Segurança Forense  Aquisição de Prova Digital</vt:lpstr>
      <vt:lpstr>As pessoas deixam rasto digital em todo o lado</vt:lpstr>
      <vt:lpstr>Sim!</vt:lpstr>
      <vt:lpstr>Exemplos (mais) sérios</vt:lpstr>
      <vt:lpstr>O que é segurança forense?</vt:lpstr>
      <vt:lpstr>O que é prova digital?</vt:lpstr>
      <vt:lpstr>Casos de uso de segurança forense</vt:lpstr>
      <vt:lpstr>Casos de uso de segurança forense</vt:lpstr>
      <vt:lpstr>Alguns casos muito mediáticos</vt:lpstr>
      <vt:lpstr>Exemplos de casos não resolvidos</vt:lpstr>
      <vt:lpstr>Evolução temporal da segurança forense</vt:lpstr>
      <vt:lpstr>Ramos (não oficiais) da segurança forense</vt:lpstr>
      <vt:lpstr>Segurança forense vs. outras disciplinas</vt:lpstr>
      <vt:lpstr>Ciclo de vida da segurança forense</vt:lpstr>
      <vt:lpstr>Foco principal deste seminário</vt:lpstr>
      <vt:lpstr>Processo de investigação digital</vt:lpstr>
      <vt:lpstr>Prova deve ser admissível em tribunal</vt:lpstr>
      <vt:lpstr>Lei do Cibercrime</vt:lpstr>
      <vt:lpstr>What is the goal of a digital investigation?</vt:lpstr>
      <vt:lpstr>Objectivo do processo de investigação forense?</vt:lpstr>
      <vt:lpstr>Digital investigation model</vt:lpstr>
      <vt:lpstr>First reference model for digital forensics</vt:lpstr>
      <vt:lpstr>1. Avaliação</vt:lpstr>
      <vt:lpstr>Níveis de autorização requeridos</vt:lpstr>
      <vt:lpstr>Identificação das fontes de prova</vt:lpstr>
      <vt:lpstr>Guidelines da polícia</vt:lpstr>
      <vt:lpstr>2. Aquisição</vt:lpstr>
      <vt:lpstr>Cadeia de custódia</vt:lpstr>
      <vt:lpstr>Formulário de uma cadeia de custódia</vt:lpstr>
      <vt:lpstr>Potenciais irregularidades com cadeia de custódia</vt:lpstr>
      <vt:lpstr>Validações de integridade</vt:lpstr>
      <vt:lpstr>Geração de digital finterprints</vt:lpstr>
      <vt:lpstr>Why hash functions work well</vt:lpstr>
      <vt:lpstr>3. Análise</vt:lpstr>
      <vt:lpstr>O que procurar nos objectos recolhidos</vt:lpstr>
      <vt:lpstr>Formas de reconstituição</vt:lpstr>
      <vt:lpstr>4. Apresentação</vt:lpstr>
      <vt:lpstr>Métodos de aquisição de prova</vt:lpstr>
      <vt:lpstr>O nosso foco agora</vt:lpstr>
      <vt:lpstr>O que estamos à procura? Objectos digitais</vt:lpstr>
      <vt:lpstr>A nossa principal preocupação na aquisição</vt:lpstr>
      <vt:lpstr>Ferramentas para aquisição de prova</vt:lpstr>
      <vt:lpstr>Ciclo de utilização de ferramentas forenses</vt:lpstr>
      <vt:lpstr>No processo, muitos itens de dados são gerados</vt:lpstr>
      <vt:lpstr>Ferramentas forenses ajudam a interpretar dados</vt:lpstr>
      <vt:lpstr>Toolkit do analista forense</vt:lpstr>
      <vt:lpstr>Laboratório forense</vt:lpstr>
      <vt:lpstr>Obstáculos para a aquisição de prova</vt:lpstr>
      <vt:lpstr>Obstáculo #1: Heterogeneidade da tecnologia</vt:lpstr>
      <vt:lpstr>Heterogenidade do hardware, software, e dados</vt:lpstr>
      <vt:lpstr>Onde reside a prova digital?</vt:lpstr>
      <vt:lpstr>Obstáculo #2: Dinamismo do sistema</vt:lpstr>
      <vt:lpstr>Obstáculo #3: Volatilidade da prova digital</vt:lpstr>
      <vt:lpstr>Níveis de volatilidade por exemplo</vt:lpstr>
      <vt:lpstr>Obstáculo #4: Acessibilidade da prova digital</vt:lpstr>
      <vt:lpstr>Outros factores que complicam</vt:lpstr>
      <vt:lpstr>Obstáculo #5: Potencialmente muitos dados</vt:lpstr>
      <vt:lpstr>Acquisição de prova de computadores</vt:lpstr>
      <vt:lpstr>Dispositivos de armazenamento na cena do crime</vt:lpstr>
      <vt:lpstr>Procedimento geral para lidar com dispositivos de armazenamento persistente</vt:lpstr>
      <vt:lpstr>Write blockers</vt:lpstr>
      <vt:lpstr>Hardware write blocker</vt:lpstr>
      <vt:lpstr>Software write blocker</vt:lpstr>
      <vt:lpstr>Métodos para copiar os dados</vt:lpstr>
      <vt:lpstr>Ferramentas Linux para criar e analisar imagens bit-stream</vt:lpstr>
      <vt:lpstr>Acquisição de dados sobre a rede</vt:lpstr>
      <vt:lpstr>Um computador na cena do crime</vt:lpstr>
      <vt:lpstr>Ligar o computador pode alterar dados!</vt:lpstr>
      <vt:lpstr>Se ligamos o computador…</vt:lpstr>
      <vt:lpstr>Apreender um computador</vt:lpstr>
      <vt:lpstr>E se não for possível levar o computador?</vt:lpstr>
      <vt:lpstr>E se o computador estiver ligado?</vt:lpstr>
      <vt:lpstr>Desligar de forma ordeira pode modificar dados!</vt:lpstr>
      <vt:lpstr>Puxamos o cabo da corrente?</vt:lpstr>
      <vt:lpstr>Vantagens de desligar o cabo de alimentação</vt:lpstr>
      <vt:lpstr>Desvantagens de puxar o cabo eléctrico</vt:lpstr>
      <vt:lpstr>Um dilema semelhante: Desligar o cabo de rede</vt:lpstr>
      <vt:lpstr>Riscos ao desligar o cabo de rede</vt:lpstr>
      <vt:lpstr>Regra geral</vt:lpstr>
      <vt:lpstr>Live forensics</vt:lpstr>
      <vt:lpstr>Dados úteis a recolher em live forensics</vt:lpstr>
      <vt:lpstr>Dados úteis a recolher em live forensics</vt:lpstr>
      <vt:lpstr>Análise de risco antes de live forensics</vt:lpstr>
      <vt:lpstr>Por que ordem recolher a prova?</vt:lpstr>
      <vt:lpstr>Sumário de decisões em live forensics</vt:lpstr>
      <vt:lpstr>E dispositivos móveis na cena do crime?</vt:lpstr>
      <vt:lpstr>Dificuldades especiais</vt:lpstr>
      <vt:lpstr>Formas de isolar da rede</vt:lpstr>
      <vt:lpstr>Network isolation techniques: pros &amp; cons</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3500</cp:revision>
  <cp:lastPrinted>2019-07-09T01:35:01Z</cp:lastPrinted>
  <dcterms:created xsi:type="dcterms:W3CDTF">2012-05-28T08:58:25Z</dcterms:created>
  <dcterms:modified xsi:type="dcterms:W3CDTF">2019-07-11T09:46:55Z</dcterms:modified>
</cp:coreProperties>
</file>